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3"/>
  </p:notesMasterIdLst>
  <p:sldIdLst>
    <p:sldId id="292" r:id="rId3"/>
    <p:sldId id="257" r:id="rId4"/>
    <p:sldId id="313" r:id="rId5"/>
    <p:sldId id="293" r:id="rId6"/>
    <p:sldId id="309" r:id="rId7"/>
    <p:sldId id="263" r:id="rId8"/>
    <p:sldId id="310" r:id="rId9"/>
    <p:sldId id="311" r:id="rId10"/>
    <p:sldId id="312" r:id="rId11"/>
    <p:sldId id="314" r:id="rId12"/>
    <p:sldId id="306" r:id="rId13"/>
    <p:sldId id="307" r:id="rId14"/>
    <p:sldId id="308" r:id="rId15"/>
    <p:sldId id="315" r:id="rId16"/>
    <p:sldId id="316" r:id="rId17"/>
    <p:sldId id="290" r:id="rId18"/>
    <p:sldId id="317" r:id="rId19"/>
    <p:sldId id="318" r:id="rId20"/>
    <p:sldId id="294" r:id="rId21"/>
    <p:sldId id="319" r:id="rId22"/>
    <p:sldId id="320" r:id="rId23"/>
    <p:sldId id="264" r:id="rId24"/>
    <p:sldId id="269" r:id="rId25"/>
    <p:sldId id="321" r:id="rId26"/>
    <p:sldId id="322" r:id="rId27"/>
    <p:sldId id="323" r:id="rId28"/>
    <p:sldId id="324" r:id="rId29"/>
    <p:sldId id="325" r:id="rId30"/>
    <p:sldId id="326" r:id="rId31"/>
    <p:sldId id="26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3368"/>
    <a:srgbClr val="2F67AB"/>
    <a:srgbClr val="18284A"/>
    <a:srgbClr val="1219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65" autoAdjust="0"/>
  </p:normalViewPr>
  <p:slideViewPr>
    <p:cSldViewPr snapToGrid="0">
      <p:cViewPr varScale="1">
        <p:scale>
          <a:sx n="66" d="100"/>
          <a:sy n="66" d="100"/>
        </p:scale>
        <p:origin x="876" y="78"/>
      </p:cViewPr>
      <p:guideLst>
        <p:guide orient="horz" pos="2137"/>
        <p:guide pos="3840"/>
        <p:guide orient="horz" pos="2183"/>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04E9B-8F4B-4BAD-A420-1290426DA093}" type="datetimeFigureOut">
              <a:rPr lang="zh-CN" altLang="en-US" smtClean="0"/>
              <a:t>2017/12/4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83BDD-3A05-4193-8D0A-85ABB806F1F9}" type="slidenum">
              <a:rPr lang="zh-CN" altLang="en-US" smtClean="0"/>
              <a:t>‹#›</a:t>
            </a:fld>
            <a:endParaRPr lang="zh-CN" altLang="en-US"/>
          </a:p>
        </p:txBody>
      </p:sp>
    </p:spTree>
    <p:extLst>
      <p:ext uri="{BB962C8B-B14F-4D97-AF65-F5344CB8AC3E}">
        <p14:creationId xmlns:p14="http://schemas.microsoft.com/office/powerpoint/2010/main" val="1502609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神经网络可以指向两种，一个是生物神经网络，一个是人工神经网络。</a:t>
            </a:r>
          </a:p>
          <a:p>
            <a:r>
              <a:rPr lang="zh-CN" altLang="en-US" dirty="0"/>
              <a:t>生物神经网络：一般指生物的大脑神经元，细胞，触点等组成的网络，用于产生生物的意识，帮助生物进行思考和行动。</a:t>
            </a:r>
          </a:p>
          <a:p>
            <a:r>
              <a:rPr lang="zh-CN" altLang="en-US" dirty="0"/>
              <a:t>人工神经网络（</a:t>
            </a:r>
            <a:r>
              <a:rPr lang="en-US" altLang="zh-CN" dirty="0"/>
              <a:t>Artificial Neural Networks</a:t>
            </a:r>
            <a:r>
              <a:rPr lang="zh-CN" altLang="en-US" dirty="0"/>
              <a:t>，简写为</a:t>
            </a:r>
            <a:r>
              <a:rPr lang="en-US" altLang="zh-CN" dirty="0"/>
              <a:t>ANNs</a:t>
            </a:r>
            <a:r>
              <a:rPr lang="zh-CN" altLang="en-US" dirty="0"/>
              <a:t>）也简称为神经网络（</a:t>
            </a:r>
            <a:r>
              <a:rPr lang="en-US" altLang="zh-CN" dirty="0"/>
              <a:t>NNs</a:t>
            </a:r>
            <a:r>
              <a:rPr lang="zh-CN" altLang="en-US" dirty="0"/>
              <a:t>）或称作连接模型（</a:t>
            </a:r>
            <a:r>
              <a:rPr lang="en-US" altLang="zh-CN" dirty="0"/>
              <a:t>Connection Model</a:t>
            </a:r>
            <a:r>
              <a:rPr lang="zh-CN" altLang="en-US" dirty="0"/>
              <a:t>），它是一种模仿动物神经网络行为特征，进行分布式并行信息处理的算法数学模型。这种网络依靠系统的复杂程度，通过调整内部大量节点之间相互连接的关系，从而达到处理信息的目的。</a:t>
            </a:r>
          </a:p>
        </p:txBody>
      </p:sp>
      <p:sp>
        <p:nvSpPr>
          <p:cNvPr id="4" name="灯片编号占位符 3"/>
          <p:cNvSpPr>
            <a:spLocks noGrp="1"/>
          </p:cNvSpPr>
          <p:nvPr>
            <p:ph type="sldNum" sz="quarter" idx="10"/>
          </p:nvPr>
        </p:nvSpPr>
        <p:spPr/>
        <p:txBody>
          <a:bodyPr/>
          <a:lstStyle/>
          <a:p>
            <a:fld id="{39983BDD-3A05-4193-8D0A-85ABB806F1F9}" type="slidenum">
              <a:rPr lang="zh-CN" altLang="en-US" smtClean="0"/>
              <a:t>4</a:t>
            </a:fld>
            <a:endParaRPr lang="zh-CN" altLang="en-US"/>
          </a:p>
        </p:txBody>
      </p:sp>
    </p:spTree>
    <p:extLst>
      <p:ext uri="{BB962C8B-B14F-4D97-AF65-F5344CB8AC3E}">
        <p14:creationId xmlns:p14="http://schemas.microsoft.com/office/powerpoint/2010/main" val="3410845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kern="1200" dirty="0">
                <a:solidFill>
                  <a:schemeClr val="tx1"/>
                </a:solidFill>
                <a:effectLst/>
                <a:latin typeface="+mn-lt"/>
                <a:ea typeface="+mn-ea"/>
                <a:cs typeface="+mn-cs"/>
              </a:rPr>
              <a:t>We can see what happened by looking at the adjacent diagram. The initial weight vector results in a decision boundary that incorrectly classifies the</a:t>
            </a:r>
            <a:br>
              <a:rPr lang="en-US" altLang="zh-CN" sz="1200" i="0" kern="1200" dirty="0">
                <a:solidFill>
                  <a:schemeClr val="tx1"/>
                </a:solidFill>
                <a:effectLst/>
                <a:latin typeface="+mn-lt"/>
                <a:ea typeface="+mn-ea"/>
                <a:cs typeface="+mn-cs"/>
              </a:rPr>
            </a:br>
            <a:r>
              <a:rPr lang="en-US" altLang="zh-CN" sz="1200" i="0" kern="1200" dirty="0">
                <a:solidFill>
                  <a:schemeClr val="tx1"/>
                </a:solidFill>
                <a:effectLst/>
                <a:latin typeface="+mn-lt"/>
                <a:ea typeface="+mn-ea"/>
                <a:cs typeface="+mn-cs"/>
              </a:rPr>
              <a:t>vector p1. We need to alter the weight vector so that it points more toward p1, so that in the future it has a better chance of classifying it correctly.</a:t>
            </a:r>
            <a:br>
              <a:rPr lang="en-US" altLang="zh-CN" sz="1200" i="0" kern="1200" dirty="0">
                <a:solidFill>
                  <a:schemeClr val="tx1"/>
                </a:solidFill>
                <a:effectLst/>
                <a:latin typeface="+mn-lt"/>
                <a:ea typeface="+mn-ea"/>
                <a:cs typeface="+mn-cs"/>
              </a:rPr>
            </a:br>
            <a:r>
              <a:rPr lang="en-US" altLang="zh-CN" sz="1200" i="0" kern="1200" dirty="0">
                <a:solidFill>
                  <a:schemeClr val="tx1"/>
                </a:solidFill>
                <a:effectLst/>
                <a:latin typeface="+mn-lt"/>
                <a:ea typeface="+mn-ea"/>
                <a:cs typeface="+mn-cs"/>
              </a:rPr>
              <a:t>One approach would be to set w1 equal to p1. This is simple and would ensure that p1 was classified properly in the future. Unfortunately, it is easy to construct a problem for which this rule cannot find a solution. The diagram to the lower left shows a problem that cannot be solved with the weight vector pointing directly at either of the two class 1 vectors. If we apply the rule 1w=p every time one of these vectors is misclassified, the network’s weights will simply oscillate back and forth and will never find a solution.</a:t>
            </a:r>
            <a:br>
              <a:rPr lang="en-US" altLang="zh-CN" sz="1200" i="0" kern="1200" dirty="0">
                <a:solidFill>
                  <a:schemeClr val="tx1"/>
                </a:solidFill>
                <a:effectLst/>
                <a:latin typeface="+mn-lt"/>
                <a:ea typeface="+mn-ea"/>
                <a:cs typeface="+mn-cs"/>
              </a:rPr>
            </a:br>
            <a:r>
              <a:rPr lang="en-US" altLang="zh-CN" sz="1200" i="0" kern="1200" dirty="0">
                <a:solidFill>
                  <a:schemeClr val="tx1"/>
                </a:solidFill>
                <a:effectLst/>
                <a:latin typeface="+mn-lt"/>
                <a:ea typeface="+mn-ea"/>
                <a:cs typeface="+mn-cs"/>
              </a:rPr>
              <a:t>Another possibility would be to add p1 to 1w. Adding p1 to 1w would make 1w point more in the direction of p1. Repeated presentations of p1 would cause the direction of 1w to asymptotically approach the direction of p1.</a:t>
            </a:r>
            <a:br>
              <a:rPr lang="en-US" altLang="zh-CN" sz="120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17</a:t>
            </a:fld>
            <a:endParaRPr lang="zh-CN" altLang="en-US"/>
          </a:p>
        </p:txBody>
      </p:sp>
    </p:spTree>
    <p:extLst>
      <p:ext uri="{BB962C8B-B14F-4D97-AF65-F5344CB8AC3E}">
        <p14:creationId xmlns:p14="http://schemas.microsoft.com/office/powerpoint/2010/main" val="246736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18</a:t>
            </a:fld>
            <a:endParaRPr lang="zh-CN" altLang="en-US"/>
          </a:p>
        </p:txBody>
      </p:sp>
    </p:spTree>
    <p:extLst>
      <p:ext uri="{BB962C8B-B14F-4D97-AF65-F5344CB8AC3E}">
        <p14:creationId xmlns:p14="http://schemas.microsoft.com/office/powerpoint/2010/main" val="158734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1969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Marvin Minsky</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Seymour Papery</a:t>
            </a:r>
            <a:r>
              <a:rPr lang="zh-CN" altLang="en-US" sz="1200" b="0" i="0" kern="1200" dirty="0">
                <a:solidFill>
                  <a:schemeClr val="tx1"/>
                </a:solidFill>
                <a:effectLst/>
                <a:latin typeface="+mn-lt"/>
                <a:ea typeface="+mn-ea"/>
                <a:cs typeface="+mn-cs"/>
              </a:rPr>
              <a:t>提出了感知机的研究瓶颈，指出理论上还不能证明将感知机模型扩展到多层网络是有意义的。这在人工神经网络的历史上书写了及其灰暗的一章。对于</a:t>
            </a:r>
            <a:r>
              <a:rPr lang="en-US" altLang="zh-CN" sz="1200" b="0" i="0" kern="1200" dirty="0">
                <a:solidFill>
                  <a:schemeClr val="tx1"/>
                </a:solidFill>
                <a:effectLst/>
                <a:latin typeface="+mn-lt"/>
                <a:ea typeface="+mn-ea"/>
                <a:cs typeface="+mn-cs"/>
              </a:rPr>
              <a:t>ANN</a:t>
            </a:r>
            <a:r>
              <a:rPr lang="zh-CN" altLang="en-US" sz="1200" b="0" i="0" kern="1200" dirty="0">
                <a:solidFill>
                  <a:schemeClr val="tx1"/>
                </a:solidFill>
                <a:effectLst/>
                <a:latin typeface="+mn-lt"/>
                <a:ea typeface="+mn-ea"/>
                <a:cs typeface="+mn-cs"/>
              </a:rPr>
              <a:t>的研究，始于</a:t>
            </a:r>
            <a:r>
              <a:rPr lang="en-US" altLang="zh-CN" sz="1200" b="0" i="0" kern="1200" dirty="0">
                <a:solidFill>
                  <a:schemeClr val="tx1"/>
                </a:solidFill>
                <a:effectLst/>
                <a:latin typeface="+mn-lt"/>
                <a:ea typeface="+mn-ea"/>
                <a:cs typeface="+mn-cs"/>
              </a:rPr>
              <a:t>1890</a:t>
            </a:r>
            <a:r>
              <a:rPr lang="zh-CN" altLang="en-US" sz="1200" b="0" i="0" kern="1200" dirty="0">
                <a:solidFill>
                  <a:schemeClr val="tx1"/>
                </a:solidFill>
                <a:effectLst/>
                <a:latin typeface="+mn-lt"/>
                <a:ea typeface="+mn-ea"/>
                <a:cs typeface="+mn-cs"/>
              </a:rPr>
              <a:t>年开始于美国心理学家</a:t>
            </a:r>
            <a:r>
              <a:rPr lang="en-US" altLang="zh-CN" sz="1200" b="0" i="0" kern="1200" dirty="0" err="1">
                <a:solidFill>
                  <a:schemeClr val="tx1"/>
                </a:solidFill>
                <a:effectLst/>
                <a:latin typeface="+mn-lt"/>
                <a:ea typeface="+mn-ea"/>
                <a:cs typeface="+mn-cs"/>
              </a:rPr>
              <a:t>W.James</a:t>
            </a:r>
            <a:r>
              <a:rPr lang="zh-CN" altLang="en-US" sz="1200" b="0" i="0" kern="1200" dirty="0">
                <a:solidFill>
                  <a:schemeClr val="tx1"/>
                </a:solidFill>
                <a:effectLst/>
                <a:latin typeface="+mn-lt"/>
                <a:ea typeface="+mn-ea"/>
                <a:cs typeface="+mn-cs"/>
              </a:rPr>
              <a:t>对于人脑结构与功能的研究，半个世纪后</a:t>
            </a:r>
            <a:r>
              <a:rPr lang="en-US" altLang="zh-CN" sz="1200" b="0" i="0" kern="1200" dirty="0" err="1">
                <a:solidFill>
                  <a:schemeClr val="tx1"/>
                </a:solidFill>
                <a:effectLst/>
                <a:latin typeface="+mn-lt"/>
                <a:ea typeface="+mn-ea"/>
                <a:cs typeface="+mn-cs"/>
              </a:rPr>
              <a:t>W.S.McCulloch</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W.A.Pitts</a:t>
            </a:r>
            <a:r>
              <a:rPr lang="zh-CN" altLang="en-US" sz="1200" b="0" i="0" kern="1200" dirty="0">
                <a:solidFill>
                  <a:schemeClr val="tx1"/>
                </a:solidFill>
                <a:effectLst/>
                <a:latin typeface="+mn-lt"/>
                <a:ea typeface="+mn-ea"/>
                <a:cs typeface="+mn-cs"/>
              </a:rPr>
              <a:t>提出了</a:t>
            </a:r>
            <a:r>
              <a:rPr lang="en-US" altLang="zh-CN" sz="1200" b="0" i="0" kern="1200" dirty="0">
                <a:solidFill>
                  <a:schemeClr val="tx1"/>
                </a:solidFill>
                <a:effectLst/>
                <a:latin typeface="+mn-lt"/>
                <a:ea typeface="+mn-ea"/>
                <a:cs typeface="+mn-cs"/>
              </a:rPr>
              <a:t>M-P</a:t>
            </a:r>
            <a:r>
              <a:rPr lang="zh-CN" altLang="en-US" sz="1200" b="0" i="0" kern="1200" dirty="0">
                <a:solidFill>
                  <a:schemeClr val="tx1"/>
                </a:solidFill>
                <a:effectLst/>
                <a:latin typeface="+mn-lt"/>
                <a:ea typeface="+mn-ea"/>
                <a:cs typeface="+mn-cs"/>
              </a:rPr>
              <a:t>模型，之后的</a:t>
            </a:r>
            <a:r>
              <a:rPr lang="en-US" altLang="zh-CN" sz="1200" b="0" i="0" kern="1200" dirty="0">
                <a:solidFill>
                  <a:schemeClr val="tx1"/>
                </a:solidFill>
                <a:effectLst/>
                <a:latin typeface="+mn-lt"/>
                <a:ea typeface="+mn-ea"/>
                <a:cs typeface="+mn-cs"/>
              </a:rPr>
              <a:t>1958</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Frank Rosenblatt</a:t>
            </a:r>
            <a:r>
              <a:rPr lang="zh-CN" altLang="en-US" sz="1200" b="0" i="0" kern="1200" dirty="0">
                <a:solidFill>
                  <a:schemeClr val="tx1"/>
                </a:solidFill>
                <a:effectLst/>
                <a:latin typeface="+mn-lt"/>
                <a:ea typeface="+mn-ea"/>
                <a:cs typeface="+mn-cs"/>
              </a:rPr>
              <a:t>在这个基础上又提出了感知机，此时对</a:t>
            </a:r>
            <a:r>
              <a:rPr lang="en-US" altLang="zh-CN" sz="1200" b="0" i="0" kern="1200" dirty="0">
                <a:solidFill>
                  <a:schemeClr val="tx1"/>
                </a:solidFill>
                <a:effectLst/>
                <a:latin typeface="+mn-lt"/>
                <a:ea typeface="+mn-ea"/>
                <a:cs typeface="+mn-cs"/>
              </a:rPr>
              <a:t>ANN</a:t>
            </a:r>
            <a:r>
              <a:rPr lang="zh-CN" altLang="en-US" sz="1200" b="0" i="0" kern="1200" dirty="0">
                <a:solidFill>
                  <a:schemeClr val="tx1"/>
                </a:solidFill>
                <a:effectLst/>
                <a:latin typeface="+mn-lt"/>
                <a:ea typeface="+mn-ea"/>
                <a:cs typeface="+mn-cs"/>
              </a:rPr>
              <a:t>的演技正处在升温阶段，这本书的出现（</a:t>
            </a:r>
            <a:r>
              <a:rPr lang="en-US" altLang="zh-CN" sz="1200" b="0" i="0" kern="1200" dirty="0">
                <a:solidFill>
                  <a:schemeClr val="tx1"/>
                </a:solidFill>
                <a:effectLst/>
                <a:latin typeface="+mn-lt"/>
                <a:ea typeface="+mn-ea"/>
                <a:cs typeface="+mn-cs"/>
              </a:rPr>
              <a:t>1988</a:t>
            </a:r>
            <a:r>
              <a:rPr lang="zh-CN" altLang="en-US" sz="1200" b="0" i="0" kern="1200" dirty="0">
                <a:solidFill>
                  <a:schemeClr val="tx1"/>
                </a:solidFill>
                <a:effectLst/>
                <a:latin typeface="+mn-lt"/>
                <a:ea typeface="+mn-ea"/>
                <a:cs typeface="+mn-cs"/>
              </a:rPr>
              <a:t>有所更正并更名）为这刚刚燃起的人工神经网络之火泼了一大盆冷水。一时间人们仿佛感觉以感知机为基础的</a:t>
            </a:r>
            <a:r>
              <a:rPr lang="en-US" altLang="zh-CN" sz="1200" b="0" i="0" kern="1200" dirty="0">
                <a:solidFill>
                  <a:schemeClr val="tx1"/>
                </a:solidFill>
                <a:effectLst/>
                <a:latin typeface="+mn-lt"/>
                <a:ea typeface="+mn-ea"/>
                <a:cs typeface="+mn-cs"/>
              </a:rPr>
              <a:t>ANN</a:t>
            </a:r>
            <a:r>
              <a:rPr lang="zh-CN" altLang="en-US" sz="1200" b="0" i="0" kern="1200" dirty="0">
                <a:solidFill>
                  <a:schemeClr val="tx1"/>
                </a:solidFill>
                <a:effectLst/>
                <a:latin typeface="+mn-lt"/>
                <a:ea typeface="+mn-ea"/>
                <a:cs typeface="+mn-cs"/>
              </a:rPr>
              <a:t>的研究突然走到尽头。于是，几乎所有为</a:t>
            </a:r>
            <a:r>
              <a:rPr lang="en-US" altLang="zh-CN" sz="1200" b="0" i="0" kern="1200" dirty="0">
                <a:solidFill>
                  <a:schemeClr val="tx1"/>
                </a:solidFill>
                <a:effectLst/>
                <a:latin typeface="+mn-lt"/>
                <a:ea typeface="+mn-ea"/>
                <a:cs typeface="+mn-cs"/>
              </a:rPr>
              <a:t>ANN</a:t>
            </a:r>
            <a:r>
              <a:rPr lang="zh-CN" altLang="en-US" sz="1200" b="0" i="0" kern="1200" dirty="0">
                <a:solidFill>
                  <a:schemeClr val="tx1"/>
                </a:solidFill>
                <a:effectLst/>
                <a:latin typeface="+mn-lt"/>
                <a:ea typeface="+mn-ea"/>
                <a:cs typeface="+mn-cs"/>
              </a:rPr>
              <a:t>提供的研究基金都枯竭了，很多领域的专家纷纷放弃了这方面课题的研究。</a:t>
            </a:r>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28</a:t>
            </a:fld>
            <a:endParaRPr lang="zh-CN" altLang="en-US"/>
          </a:p>
        </p:txBody>
      </p:sp>
    </p:spTree>
    <p:extLst>
      <p:ext uri="{BB962C8B-B14F-4D97-AF65-F5344CB8AC3E}">
        <p14:creationId xmlns:p14="http://schemas.microsoft.com/office/powerpoint/2010/main" val="962738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29</a:t>
            </a:fld>
            <a:endParaRPr lang="zh-CN" altLang="en-US"/>
          </a:p>
        </p:txBody>
      </p:sp>
    </p:spTree>
    <p:extLst>
      <p:ext uri="{BB962C8B-B14F-4D97-AF65-F5344CB8AC3E}">
        <p14:creationId xmlns:p14="http://schemas.microsoft.com/office/powerpoint/2010/main" val="1300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万物皆备于我</a:t>
            </a:r>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30</a:t>
            </a:fld>
            <a:endParaRPr lang="zh-CN" altLang="en-US"/>
          </a:p>
        </p:txBody>
      </p:sp>
    </p:spTree>
    <p:extLst>
      <p:ext uri="{BB962C8B-B14F-4D97-AF65-F5344CB8AC3E}">
        <p14:creationId xmlns:p14="http://schemas.microsoft.com/office/powerpoint/2010/main" val="770767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kern="1200" dirty="0">
                <a:solidFill>
                  <a:schemeClr val="tx1"/>
                </a:solidFill>
                <a:effectLst/>
                <a:latin typeface="+mn-lt"/>
                <a:ea typeface="+mn-ea"/>
                <a:cs typeface="+mn-cs"/>
              </a:rPr>
              <a:t>更好的模型？泛化？</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两种可能性：</a:t>
            </a:r>
            <a:r>
              <a:rPr lang="en-US" altLang="zh-CN" sz="1200" i="0" kern="1200" dirty="0">
                <a:solidFill>
                  <a:schemeClr val="tx1"/>
                </a:solidFill>
                <a:effectLst/>
                <a:latin typeface="+mn-lt"/>
                <a:ea typeface="+mn-ea"/>
                <a:cs typeface="+mn-cs"/>
              </a:rPr>
              <a:t>1</a:t>
            </a:r>
            <a:r>
              <a:rPr lang="zh-CN" altLang="en-US" sz="1200" i="0" kern="1200" dirty="0">
                <a:solidFill>
                  <a:schemeClr val="tx1"/>
                </a:solidFill>
                <a:effectLst/>
                <a:latin typeface="+mn-lt"/>
                <a:ea typeface="+mn-ea"/>
                <a:cs typeface="+mn-cs"/>
              </a:rPr>
              <a:t>、完美泛化；</a:t>
            </a:r>
            <a:r>
              <a:rPr lang="en-US" altLang="zh-CN" sz="1200" i="0" kern="1200" dirty="0">
                <a:solidFill>
                  <a:schemeClr val="tx1"/>
                </a:solidFill>
                <a:effectLst/>
                <a:latin typeface="+mn-lt"/>
                <a:ea typeface="+mn-ea"/>
                <a:cs typeface="+mn-cs"/>
              </a:rPr>
              <a:t>2</a:t>
            </a:r>
            <a:r>
              <a:rPr lang="zh-CN" altLang="en-US" sz="1200" i="0" kern="1200" dirty="0">
                <a:solidFill>
                  <a:schemeClr val="tx1"/>
                </a:solidFill>
                <a:effectLst/>
                <a:latin typeface="+mn-lt"/>
                <a:ea typeface="+mn-ea"/>
                <a:cs typeface="+mn-cs"/>
              </a:rPr>
              <a:t>、测量误差引入噪声，未能完美拟合。</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无法先验的。逻辑上讲，任何一个都可能是正确的。并且这两者的差异并非微不足道。次多项式模型将主要由 项决定，而线性模型依旧还是线性。</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有一种看法是，在科学上，除非迫不得已，我们都应该于这个现象的一些潜在真理。在我们的情况中，模型看起来要比更简单。这种简单的模型的意外出现令人吃惊，我们也因此猜测表达了一些潜在的真理。基于这种观点用更简单的解释。当我们找到一个看起来能解释很多数据点的简单的模型的时候我们会忍不住大喊「 找到啦！」 。毕竟一个简单的解释的出现似乎不可能仅仅是因为巧合，我们猜测这个模型一定表达了关于这个现象的一些潜在真理。</a:t>
            </a:r>
            <a:r>
              <a:rPr lang="en-US" altLang="zh-CN" sz="1200" i="0" kern="1200" dirty="0">
                <a:solidFill>
                  <a:schemeClr val="tx1"/>
                </a:solidFill>
                <a:effectLst/>
                <a:latin typeface="+mn-lt"/>
                <a:ea typeface="+mn-ea"/>
                <a:cs typeface="+mn-cs"/>
              </a:rPr>
              <a:t>9 </a:t>
            </a:r>
            <a:r>
              <a:rPr lang="zh-CN" altLang="en-US" sz="1200" i="0" kern="1200" dirty="0">
                <a:solidFill>
                  <a:schemeClr val="tx1"/>
                </a:solidFill>
                <a:effectLst/>
                <a:latin typeface="+mn-lt"/>
                <a:ea typeface="+mn-ea"/>
                <a:cs typeface="+mn-cs"/>
              </a:rPr>
              <a:t>次模型真的只是学习到了一些局部噪声的影响。因此当 </a:t>
            </a:r>
            <a:r>
              <a:rPr lang="en-US" altLang="zh-CN" sz="1200" i="0" kern="1200" dirty="0">
                <a:solidFill>
                  <a:schemeClr val="tx1"/>
                </a:solidFill>
                <a:effectLst/>
                <a:latin typeface="+mn-lt"/>
                <a:ea typeface="+mn-ea"/>
                <a:cs typeface="+mn-cs"/>
              </a:rPr>
              <a:t>9 </a:t>
            </a:r>
            <a:r>
              <a:rPr lang="zh-CN" altLang="en-US" sz="1200" i="0" kern="1200" dirty="0">
                <a:solidFill>
                  <a:schemeClr val="tx1"/>
                </a:solidFill>
                <a:effectLst/>
                <a:latin typeface="+mn-lt"/>
                <a:ea typeface="+mn-ea"/>
                <a:cs typeface="+mn-cs"/>
              </a:rPr>
              <a:t>次模型完美拟合了这一特定数据集的时候，这个模型不能很好泛化到其它数据集上，所以包含噪声的线性模型在预测中会有更好的表现。</a:t>
            </a:r>
            <a:br>
              <a:rPr lang="zh-CN" altLang="en-US" sz="120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5</a:t>
            </a:fld>
            <a:endParaRPr lang="zh-CN" altLang="en-US"/>
          </a:p>
        </p:txBody>
      </p:sp>
    </p:spTree>
    <p:extLst>
      <p:ext uri="{BB962C8B-B14F-4D97-AF65-F5344CB8AC3E}">
        <p14:creationId xmlns:p14="http://schemas.microsoft.com/office/powerpoint/2010/main" val="602502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6</a:t>
            </a:fld>
            <a:endParaRPr lang="zh-CN" altLang="en-US"/>
          </a:p>
        </p:txBody>
      </p:sp>
    </p:spTree>
    <p:extLst>
      <p:ext uri="{BB962C8B-B14F-4D97-AF65-F5344CB8AC3E}">
        <p14:creationId xmlns:p14="http://schemas.microsoft.com/office/powerpoint/2010/main" val="246867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7</a:t>
            </a:fld>
            <a:endParaRPr lang="zh-CN" altLang="en-US"/>
          </a:p>
        </p:txBody>
      </p:sp>
    </p:spTree>
    <p:extLst>
      <p:ext uri="{BB962C8B-B14F-4D97-AF65-F5344CB8AC3E}">
        <p14:creationId xmlns:p14="http://schemas.microsoft.com/office/powerpoint/2010/main" val="2430836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8</a:t>
            </a:fld>
            <a:endParaRPr lang="zh-CN" altLang="en-US"/>
          </a:p>
        </p:txBody>
      </p:sp>
    </p:spTree>
    <p:extLst>
      <p:ext uri="{BB962C8B-B14F-4D97-AF65-F5344CB8AC3E}">
        <p14:creationId xmlns:p14="http://schemas.microsoft.com/office/powerpoint/2010/main" val="121075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9</a:t>
            </a:fld>
            <a:endParaRPr lang="zh-CN" altLang="en-US"/>
          </a:p>
        </p:txBody>
      </p:sp>
    </p:spTree>
    <p:extLst>
      <p:ext uri="{BB962C8B-B14F-4D97-AF65-F5344CB8AC3E}">
        <p14:creationId xmlns:p14="http://schemas.microsoft.com/office/powerpoint/2010/main" val="3984022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10^11</a:t>
            </a:r>
            <a:r>
              <a:rPr lang="zh-CN" altLang="en-US" dirty="0"/>
              <a:t>神经元高度互连</a:t>
            </a:r>
            <a:endParaRPr lang="en-US" altLang="zh-CN" dirty="0"/>
          </a:p>
          <a:p>
            <a:r>
              <a:rPr lang="zh-CN" altLang="en-US" dirty="0"/>
              <a:t>神经元</a:t>
            </a:r>
            <a:r>
              <a:rPr lang="en-US" altLang="zh-CN" dirty="0"/>
              <a:t>=</a:t>
            </a:r>
            <a:r>
              <a:rPr lang="zh-CN" altLang="en-US" dirty="0"/>
              <a:t>复杂微处理器（先天</a:t>
            </a:r>
            <a:r>
              <a:rPr lang="en-US" altLang="zh-CN" dirty="0"/>
              <a:t>+</a:t>
            </a:r>
            <a:r>
              <a:rPr lang="zh-CN" altLang="en-US" dirty="0"/>
              <a:t>后天），一般认为，包括记忆在内的所有生物神经功能，都存储在神经元及其之间的连接上。</a:t>
            </a:r>
          </a:p>
          <a:p>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11</a:t>
            </a:fld>
            <a:endParaRPr lang="zh-CN" altLang="en-US"/>
          </a:p>
        </p:txBody>
      </p:sp>
    </p:spTree>
    <p:extLst>
      <p:ext uri="{BB962C8B-B14F-4D97-AF65-F5344CB8AC3E}">
        <p14:creationId xmlns:p14="http://schemas.microsoft.com/office/powerpoint/2010/main" val="2161898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10^11</a:t>
            </a:r>
            <a:r>
              <a:rPr lang="zh-CN" altLang="en-US" dirty="0"/>
              <a:t>神经元高度互连</a:t>
            </a:r>
            <a:endParaRPr lang="en-US" altLang="zh-CN" dirty="0"/>
          </a:p>
          <a:p>
            <a:r>
              <a:rPr lang="zh-CN" altLang="en-US" dirty="0"/>
              <a:t>神经元</a:t>
            </a:r>
            <a:r>
              <a:rPr lang="en-US" altLang="zh-CN" dirty="0"/>
              <a:t>=</a:t>
            </a:r>
            <a:r>
              <a:rPr lang="zh-CN" altLang="en-US" dirty="0"/>
              <a:t>复杂微处理器（先天</a:t>
            </a:r>
            <a:r>
              <a:rPr lang="en-US" altLang="zh-CN" dirty="0"/>
              <a:t>+</a:t>
            </a:r>
            <a:r>
              <a:rPr lang="zh-CN" altLang="en-US" dirty="0"/>
              <a:t>后天），一般认为，包括记忆在内的所有生物神经功能，都存储在神经元及其之间的连接上。</a:t>
            </a:r>
          </a:p>
          <a:p>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12</a:t>
            </a:fld>
            <a:endParaRPr lang="zh-CN" altLang="en-US"/>
          </a:p>
        </p:txBody>
      </p:sp>
    </p:spTree>
    <p:extLst>
      <p:ext uri="{BB962C8B-B14F-4D97-AF65-F5344CB8AC3E}">
        <p14:creationId xmlns:p14="http://schemas.microsoft.com/office/powerpoint/2010/main" val="2777095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多输入神经元、单层网络、多层网络（任意精度逼近）</a:t>
            </a:r>
            <a:endParaRPr lang="en-US" altLang="zh-CN" dirty="0"/>
          </a:p>
          <a:p>
            <a:r>
              <a:rPr lang="zh-CN" altLang="en-US" dirty="0"/>
              <a:t>单层时，输入</a:t>
            </a:r>
            <a:r>
              <a:rPr lang="en-US" altLang="zh-CN" dirty="0"/>
              <a:t>/</a:t>
            </a:r>
            <a:r>
              <a:rPr lang="zh-CN" altLang="en-US" dirty="0"/>
              <a:t>输出神经元数量</a:t>
            </a:r>
            <a:r>
              <a:rPr lang="en-US" altLang="zh-CN" dirty="0"/>
              <a:t>--</a:t>
            </a:r>
            <a:r>
              <a:rPr lang="zh-CN" altLang="en-US" dirty="0"/>
              <a:t>问题外部描述定义，传输函数</a:t>
            </a:r>
            <a:r>
              <a:rPr lang="en-US" altLang="zh-CN" dirty="0"/>
              <a:t>--</a:t>
            </a:r>
            <a:r>
              <a:rPr lang="zh-CN" altLang="en-US" dirty="0"/>
              <a:t>输出信号所期望特征</a:t>
            </a:r>
            <a:endParaRPr lang="en-US" altLang="zh-CN" dirty="0"/>
          </a:p>
          <a:p>
            <a:r>
              <a:rPr lang="zh-CN" altLang="en-US" dirty="0"/>
              <a:t>多层时</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9983BDD-3A05-4193-8D0A-85ABB806F1F9}" type="slidenum">
              <a:rPr lang="zh-CN" altLang="en-US" smtClean="0"/>
              <a:t>13</a:t>
            </a:fld>
            <a:endParaRPr lang="zh-CN" altLang="en-US"/>
          </a:p>
        </p:txBody>
      </p:sp>
    </p:spTree>
    <p:extLst>
      <p:ext uri="{BB962C8B-B14F-4D97-AF65-F5344CB8AC3E}">
        <p14:creationId xmlns:p14="http://schemas.microsoft.com/office/powerpoint/2010/main" val="393617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1148053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375784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56592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15524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09174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4132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58183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73739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6562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0492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1222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873514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1391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81868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1308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1097758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60218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3532603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4276354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252258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245466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64DD0B-2114-455F-8A6B-B812A952E1E8}" type="datetimeFigureOut">
              <a:rPr lang="zh-CN" altLang="en-US" smtClean="0"/>
              <a:t>2017/12/4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3998530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4DD0B-2114-455F-8A6B-B812A952E1E8}" type="datetimeFigureOut">
              <a:rPr lang="zh-CN" altLang="en-US" smtClean="0"/>
              <a:t>2017/12/4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56DDF-4D95-4477-9193-7AC0A9FCA566}" type="slidenum">
              <a:rPr lang="zh-CN" altLang="en-US" smtClean="0"/>
              <a:t>‹#›</a:t>
            </a:fld>
            <a:endParaRPr lang="zh-CN" altLang="en-US"/>
          </a:p>
        </p:txBody>
      </p:sp>
    </p:spTree>
    <p:extLst>
      <p:ext uri="{BB962C8B-B14F-4D97-AF65-F5344CB8AC3E}">
        <p14:creationId xmlns:p14="http://schemas.microsoft.com/office/powerpoint/2010/main" val="3734352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4DD0B-2114-455F-8A6B-B812A952E1E8}" type="datetimeFigureOut">
              <a:rPr lang="zh-CN" altLang="en-US" smtClean="0">
                <a:solidFill>
                  <a:prstClr val="black">
                    <a:tint val="75000"/>
                  </a:prstClr>
                </a:solidFill>
              </a:rPr>
              <a:pPr/>
              <a:t>2017/12/4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56DDF-4D95-4477-9193-7AC0A9FCA56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826316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blog.csdn.net/zylxadz/article/details/50512842" TargetMode="External"/><Relationship Id="rId5" Type="http://schemas.openxmlformats.org/officeDocument/2006/relationships/image" Target="../media/image76.jpeg"/><Relationship Id="rId4" Type="http://schemas.openxmlformats.org/officeDocument/2006/relationships/hyperlink" Target="http://www.jianshu.com/p/c449efb3815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出自【趣你的PPT】(微信:qunideppt)：最优质的PPT资源库"/>
          <p:cNvSpPr/>
          <p:nvPr/>
        </p:nvSpPr>
        <p:spPr>
          <a:xfrm>
            <a:off x="3641035" y="952500"/>
            <a:ext cx="4931465" cy="4936362"/>
          </a:xfrm>
          <a:custGeom>
            <a:avLst/>
            <a:gdLst>
              <a:gd name="connsiteX0" fmla="*/ 0 w 5005180"/>
              <a:gd name="connsiteY0" fmla="*/ 2554288 h 5010150"/>
              <a:gd name="connsiteX1" fmla="*/ 78899 w 5005180"/>
              <a:gd name="connsiteY1" fmla="*/ 2554288 h 5010150"/>
              <a:gd name="connsiteX2" fmla="*/ 88940 w 5005180"/>
              <a:gd name="connsiteY2" fmla="*/ 2753138 h 5010150"/>
              <a:gd name="connsiteX3" fmla="*/ 2502590 w 5005180"/>
              <a:gd name="connsiteY3" fmla="*/ 4931251 h 5010150"/>
              <a:gd name="connsiteX4" fmla="*/ 4916240 w 5005180"/>
              <a:gd name="connsiteY4" fmla="*/ 2753138 h 5010150"/>
              <a:gd name="connsiteX5" fmla="*/ 4926281 w 5005180"/>
              <a:gd name="connsiteY5" fmla="*/ 2554288 h 5010150"/>
              <a:gd name="connsiteX6" fmla="*/ 5005180 w 5005180"/>
              <a:gd name="connsiteY6" fmla="*/ 2554288 h 5010150"/>
              <a:gd name="connsiteX7" fmla="*/ 4994732 w 5005180"/>
              <a:gd name="connsiteY7" fmla="*/ 2761204 h 5010150"/>
              <a:gd name="connsiteX8" fmla="*/ 2502590 w 5005180"/>
              <a:gd name="connsiteY8" fmla="*/ 5010150 h 5010150"/>
              <a:gd name="connsiteX9" fmla="*/ 10449 w 5005180"/>
              <a:gd name="connsiteY9" fmla="*/ 2761204 h 5010150"/>
              <a:gd name="connsiteX10" fmla="*/ 2502590 w 5005180"/>
              <a:gd name="connsiteY10" fmla="*/ 0 h 5010150"/>
              <a:gd name="connsiteX11" fmla="*/ 4705316 w 5005180"/>
              <a:gd name="connsiteY11" fmla="*/ 1311008 h 5010150"/>
              <a:gd name="connsiteX12" fmla="*/ 4744447 w 5005180"/>
              <a:gd name="connsiteY12" fmla="*/ 1392238 h 5010150"/>
              <a:gd name="connsiteX13" fmla="*/ 4656954 w 5005180"/>
              <a:gd name="connsiteY13" fmla="*/ 1392238 h 5010150"/>
              <a:gd name="connsiteX14" fmla="*/ 4635940 w 5005180"/>
              <a:gd name="connsiteY14" fmla="*/ 1348615 h 5010150"/>
              <a:gd name="connsiteX15" fmla="*/ 2502590 w 5005180"/>
              <a:gd name="connsiteY15" fmla="*/ 78899 h 5010150"/>
              <a:gd name="connsiteX16" fmla="*/ 369241 w 5005180"/>
              <a:gd name="connsiteY16" fmla="*/ 1348615 h 5010150"/>
              <a:gd name="connsiteX17" fmla="*/ 348226 w 5005180"/>
              <a:gd name="connsiteY17" fmla="*/ 1392238 h 5010150"/>
              <a:gd name="connsiteX18" fmla="*/ 260733 w 5005180"/>
              <a:gd name="connsiteY18" fmla="*/ 1392238 h 5010150"/>
              <a:gd name="connsiteX19" fmla="*/ 299864 w 5005180"/>
              <a:gd name="connsiteY19" fmla="*/ 1311008 h 5010150"/>
              <a:gd name="connsiteX20" fmla="*/ 2502590 w 5005180"/>
              <a:gd name="connsiteY20" fmla="*/ 0 h 501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05180" h="5010150">
                <a:moveTo>
                  <a:pt x="0" y="2554288"/>
                </a:moveTo>
                <a:lnTo>
                  <a:pt x="78899" y="2554288"/>
                </a:lnTo>
                <a:lnTo>
                  <a:pt x="88940" y="2753138"/>
                </a:lnTo>
                <a:cubicBezTo>
                  <a:pt x="213185" y="3976552"/>
                  <a:pt x="1246396" y="4931251"/>
                  <a:pt x="2502590" y="4931251"/>
                </a:cubicBezTo>
                <a:cubicBezTo>
                  <a:pt x="3758784" y="4931251"/>
                  <a:pt x="4791996" y="3976552"/>
                  <a:pt x="4916240" y="2753138"/>
                </a:cubicBezTo>
                <a:lnTo>
                  <a:pt x="4926281" y="2554288"/>
                </a:lnTo>
                <a:lnTo>
                  <a:pt x="5005180" y="2554288"/>
                </a:lnTo>
                <a:lnTo>
                  <a:pt x="4994732" y="2761204"/>
                </a:lnTo>
                <a:cubicBezTo>
                  <a:pt x="4866447" y="4024404"/>
                  <a:pt x="3799635" y="5010150"/>
                  <a:pt x="2502590" y="5010150"/>
                </a:cubicBezTo>
                <a:cubicBezTo>
                  <a:pt x="1205545" y="5010150"/>
                  <a:pt x="138734" y="4024404"/>
                  <a:pt x="10449" y="2761204"/>
                </a:cubicBezTo>
                <a:close/>
                <a:moveTo>
                  <a:pt x="2502590" y="0"/>
                </a:moveTo>
                <a:cubicBezTo>
                  <a:pt x="3453757" y="0"/>
                  <a:pt x="4281109" y="530113"/>
                  <a:pt x="4705316" y="1311008"/>
                </a:cubicBezTo>
                <a:lnTo>
                  <a:pt x="4744447" y="1392238"/>
                </a:lnTo>
                <a:lnTo>
                  <a:pt x="4656954" y="1392238"/>
                </a:lnTo>
                <a:lnTo>
                  <a:pt x="4635940" y="1348615"/>
                </a:lnTo>
                <a:cubicBezTo>
                  <a:pt x="4225093" y="592315"/>
                  <a:pt x="3423799" y="78899"/>
                  <a:pt x="2502590" y="78899"/>
                </a:cubicBezTo>
                <a:cubicBezTo>
                  <a:pt x="1581381" y="78899"/>
                  <a:pt x="780087" y="592315"/>
                  <a:pt x="369241" y="1348615"/>
                </a:cubicBezTo>
                <a:lnTo>
                  <a:pt x="348226" y="1392238"/>
                </a:lnTo>
                <a:lnTo>
                  <a:pt x="260733" y="1392238"/>
                </a:lnTo>
                <a:lnTo>
                  <a:pt x="299864" y="1311008"/>
                </a:lnTo>
                <a:cubicBezTo>
                  <a:pt x="724072" y="530113"/>
                  <a:pt x="1551424" y="0"/>
                  <a:pt x="2502590" y="0"/>
                </a:cubicBezTo>
                <a:close/>
              </a:path>
            </a:pathLst>
          </a:custGeom>
          <a:solidFill>
            <a:schemeClr val="bg1">
              <a:alpha val="51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出自【趣你的PPT】(微信:qunideppt)：最优质的PPT资源库"/>
          <p:cNvSpPr txBox="1">
            <a:spLocks noChangeArrowheads="1"/>
          </p:cNvSpPr>
          <p:nvPr/>
        </p:nvSpPr>
        <p:spPr bwMode="auto">
          <a:xfrm>
            <a:off x="2495551" y="2302599"/>
            <a:ext cx="782002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8000" b="1" dirty="0">
                <a:solidFill>
                  <a:prstClr val="white"/>
                </a:solidFill>
                <a:latin typeface="微软雅黑" panose="020B0503020204020204" pitchFamily="34" charset="-122"/>
                <a:ea typeface="微软雅黑" panose="020B0503020204020204" pitchFamily="34" charset="-122"/>
              </a:rPr>
              <a:t>神经网络学习篇</a:t>
            </a:r>
          </a:p>
        </p:txBody>
      </p:sp>
      <p:sp>
        <p:nvSpPr>
          <p:cNvPr id="21" name="出自【趣你的PPT】(微信:qunideppt)：最优质的PPT资源库"/>
          <p:cNvSpPr txBox="1">
            <a:spLocks noChangeArrowheads="1"/>
          </p:cNvSpPr>
          <p:nvPr/>
        </p:nvSpPr>
        <p:spPr bwMode="auto">
          <a:xfrm>
            <a:off x="4480794" y="1951712"/>
            <a:ext cx="33106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000" dirty="0">
                <a:solidFill>
                  <a:prstClr val="white"/>
                </a:solidFill>
                <a:latin typeface="微软雅黑" panose="020B0503020204020204" pitchFamily="34" charset="-122"/>
                <a:ea typeface="微软雅黑" panose="020B0503020204020204" pitchFamily="34" charset="-122"/>
              </a:rPr>
              <a:t>Neural Network</a:t>
            </a:r>
          </a:p>
        </p:txBody>
      </p:sp>
      <p:cxnSp>
        <p:nvCxnSpPr>
          <p:cNvPr id="24" name="出自【趣你的PPT】(微信:qunideppt)：最优质的PPT资源库"/>
          <p:cNvCxnSpPr/>
          <p:nvPr/>
        </p:nvCxnSpPr>
        <p:spPr>
          <a:xfrm>
            <a:off x="4314825" y="3943350"/>
            <a:ext cx="819150" cy="0"/>
          </a:xfrm>
          <a:prstGeom prst="line">
            <a:avLst/>
          </a:prstGeom>
          <a:ln w="25400">
            <a:gradFill flip="none" rotWithShape="1">
              <a:gsLst>
                <a:gs pos="18000">
                  <a:schemeClr val="bg1">
                    <a:alpha val="38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出自【趣你的PPT】(微信:qunideppt)：最优质的PPT资源库"/>
          <p:cNvSpPr txBox="1">
            <a:spLocks noChangeArrowheads="1"/>
          </p:cNvSpPr>
          <p:nvPr/>
        </p:nvSpPr>
        <p:spPr bwMode="auto">
          <a:xfrm>
            <a:off x="5131003" y="3712517"/>
            <a:ext cx="2010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dirty="0">
                <a:solidFill>
                  <a:prstClr val="white"/>
                </a:solidFill>
                <a:latin typeface="微软雅黑" panose="020B0503020204020204" pitchFamily="34" charset="-122"/>
                <a:ea typeface="微软雅黑" panose="020B0503020204020204" pitchFamily="34" charset="-122"/>
              </a:rPr>
              <a:t>01</a:t>
            </a:r>
            <a:endParaRPr lang="zh-CN" altLang="en-US" sz="2400" dirty="0">
              <a:solidFill>
                <a:prstClr val="white"/>
              </a:solidFill>
              <a:latin typeface="微软雅黑" panose="020B0503020204020204" pitchFamily="34" charset="-122"/>
              <a:ea typeface="微软雅黑" panose="020B0503020204020204" pitchFamily="34" charset="-122"/>
            </a:endParaRPr>
          </a:p>
        </p:txBody>
      </p:sp>
      <p:cxnSp>
        <p:nvCxnSpPr>
          <p:cNvPr id="27" name="出自【趣你的PPT】(微信:qunideppt)：最优质的PPT资源库"/>
          <p:cNvCxnSpPr/>
          <p:nvPr/>
        </p:nvCxnSpPr>
        <p:spPr>
          <a:xfrm flipH="1">
            <a:off x="7141241" y="3943350"/>
            <a:ext cx="819150" cy="0"/>
          </a:xfrm>
          <a:prstGeom prst="line">
            <a:avLst/>
          </a:prstGeom>
          <a:ln w="25400">
            <a:gradFill flip="none" rotWithShape="1">
              <a:gsLst>
                <a:gs pos="18000">
                  <a:schemeClr val="bg1">
                    <a:alpha val="38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8" name="出自【趣你的PPT】(微信:qunideppt)：最优质的PPT资源库"/>
          <p:cNvSpPr/>
          <p:nvPr/>
        </p:nvSpPr>
        <p:spPr>
          <a:xfrm>
            <a:off x="4324350" y="4222561"/>
            <a:ext cx="3645566" cy="40005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出自【趣你的PPT】(微信:qunideppt)：最优质的PPT资源库"/>
          <p:cNvSpPr txBox="1">
            <a:spLocks noChangeArrowheads="1"/>
          </p:cNvSpPr>
          <p:nvPr/>
        </p:nvSpPr>
        <p:spPr bwMode="auto">
          <a:xfrm>
            <a:off x="4437031" y="4230799"/>
            <a:ext cx="33106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dirty="0">
                <a:solidFill>
                  <a:srgbClr val="002060"/>
                </a:solidFill>
                <a:latin typeface="微软雅黑" panose="020B0503020204020204" pitchFamily="34" charset="-122"/>
                <a:ea typeface="微软雅黑" panose="020B0503020204020204" pitchFamily="34" charset="-122"/>
              </a:rPr>
              <a:t>From</a:t>
            </a:r>
            <a:r>
              <a:rPr lang="zh-CN" altLang="en-US" dirty="0">
                <a:solidFill>
                  <a:srgbClr val="002060"/>
                </a:solidFill>
                <a:latin typeface="微软雅黑" panose="020B0503020204020204" pitchFamily="34" charset="-122"/>
                <a:ea typeface="微软雅黑" panose="020B0503020204020204" pitchFamily="34" charset="-122"/>
              </a:rPr>
              <a:t> </a:t>
            </a:r>
            <a:r>
              <a:rPr lang="en-US" altLang="zh-CN" dirty="0">
                <a:solidFill>
                  <a:srgbClr val="002060"/>
                </a:solidFill>
                <a:latin typeface="微软雅黑" panose="020B0503020204020204" pitchFamily="34" charset="-122"/>
                <a:ea typeface="微软雅黑" panose="020B0503020204020204" pitchFamily="34" charset="-122"/>
              </a:rPr>
              <a:t>NN to DL</a:t>
            </a:r>
          </a:p>
        </p:txBody>
      </p:sp>
    </p:spTree>
    <p:extLst>
      <p:ext uri="{BB962C8B-B14F-4D97-AF65-F5344CB8AC3E}">
        <p14:creationId xmlns:p14="http://schemas.microsoft.com/office/powerpoint/2010/main" val="4007903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6CF822F-BA38-4245-A07F-DD6BD432B56C}"/>
              </a:ext>
            </a:extLst>
          </p:cNvPr>
          <p:cNvGrpSpPr/>
          <p:nvPr/>
        </p:nvGrpSpPr>
        <p:grpSpPr>
          <a:xfrm>
            <a:off x="5220687" y="1990006"/>
            <a:ext cx="1695236" cy="2367824"/>
            <a:chOff x="3916542" y="1930045"/>
            <a:chExt cx="1695236" cy="2367824"/>
          </a:xfrm>
        </p:grpSpPr>
        <p:sp>
          <p:nvSpPr>
            <p:cNvPr id="12" name="出自【趣你的PPT】(微信:qunideppt)：最优质的PPT资源库"/>
            <p:cNvSpPr/>
            <p:nvPr/>
          </p:nvSpPr>
          <p:spPr>
            <a:xfrm flipV="1">
              <a:off x="3916542" y="1930045"/>
              <a:ext cx="1695236" cy="1695236"/>
            </a:xfrm>
            <a:prstGeom prst="arc">
              <a:avLst>
                <a:gd name="adj1" fmla="val 17688587"/>
                <a:gd name="adj2" fmla="val 14471894"/>
              </a:avLst>
            </a:prstGeom>
            <a:noFill/>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出自【趣你的PPT】(微信:qunideppt)：最优质的PPT资源库"/>
            <p:cNvSpPr txBox="1"/>
            <p:nvPr/>
          </p:nvSpPr>
          <p:spPr>
            <a:xfrm>
              <a:off x="4556688" y="3389200"/>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02</a:t>
              </a:r>
            </a:p>
          </p:txBody>
        </p:sp>
        <p:grpSp>
          <p:nvGrpSpPr>
            <p:cNvPr id="20" name="Group 19出自【趣你的PPT】(微信:qunideppt)：最优质的PPT资源库"/>
            <p:cNvGrpSpPr/>
            <p:nvPr/>
          </p:nvGrpSpPr>
          <p:grpSpPr>
            <a:xfrm>
              <a:off x="4520034" y="2436564"/>
              <a:ext cx="524424" cy="660435"/>
              <a:chOff x="5135712" y="5091975"/>
              <a:chExt cx="399264" cy="543443"/>
            </a:xfrm>
            <a:solidFill>
              <a:srgbClr val="FDFDFD">
                <a:alpha val="78000"/>
              </a:srgbClr>
            </a:solidFill>
          </p:grpSpPr>
          <p:sp>
            <p:nvSpPr>
              <p:cNvPr id="21" name="出自【趣你的PPT】(微信:qunideppt)：最优质的PPT资源库"/>
              <p:cNvSpPr>
                <a:spLocks/>
              </p:cNvSpPr>
              <p:nvPr/>
            </p:nvSpPr>
            <p:spPr bwMode="auto">
              <a:xfrm>
                <a:off x="5135712" y="5091975"/>
                <a:ext cx="266176" cy="543443"/>
              </a:xfrm>
              <a:custGeom>
                <a:avLst/>
                <a:gdLst>
                  <a:gd name="T0" fmla="*/ 16 w 48"/>
                  <a:gd name="T1" fmla="*/ 33 h 98"/>
                  <a:gd name="T2" fmla="*/ 0 w 48"/>
                  <a:gd name="T3" fmla="*/ 33 h 98"/>
                  <a:gd name="T4" fmla="*/ 0 w 48"/>
                  <a:gd name="T5" fmla="*/ 65 h 98"/>
                  <a:gd name="T6" fmla="*/ 16 w 48"/>
                  <a:gd name="T7" fmla="*/ 65 h 98"/>
                  <a:gd name="T8" fmla="*/ 48 w 48"/>
                  <a:gd name="T9" fmla="*/ 98 h 98"/>
                  <a:gd name="T10" fmla="*/ 48 w 48"/>
                  <a:gd name="T11" fmla="*/ 0 h 98"/>
                  <a:gd name="T12" fmla="*/ 16 w 48"/>
                  <a:gd name="T13" fmla="*/ 33 h 98"/>
                  <a:gd name="T14" fmla="*/ 16 w 48"/>
                  <a:gd name="T15" fmla="*/ 3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98">
                    <a:moveTo>
                      <a:pt x="16" y="33"/>
                    </a:moveTo>
                    <a:lnTo>
                      <a:pt x="0" y="33"/>
                    </a:lnTo>
                    <a:lnTo>
                      <a:pt x="0" y="65"/>
                    </a:lnTo>
                    <a:lnTo>
                      <a:pt x="16" y="65"/>
                    </a:lnTo>
                    <a:lnTo>
                      <a:pt x="48" y="98"/>
                    </a:lnTo>
                    <a:lnTo>
                      <a:pt x="48" y="0"/>
                    </a:lnTo>
                    <a:lnTo>
                      <a:pt x="16" y="33"/>
                    </a:lnTo>
                    <a:lnTo>
                      <a:pt x="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出自【趣你的PPT】(微信:qunideppt)：最优质的PPT资源库"/>
              <p:cNvSpPr>
                <a:spLocks/>
              </p:cNvSpPr>
              <p:nvPr/>
            </p:nvSpPr>
            <p:spPr bwMode="auto">
              <a:xfrm>
                <a:off x="5446251" y="5247244"/>
                <a:ext cx="88725" cy="227357"/>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出自【趣你的PPT】(微信:qunideppt)：最优质的PPT资源库"/>
            <p:cNvSpPr txBox="1"/>
            <p:nvPr/>
          </p:nvSpPr>
          <p:spPr>
            <a:xfrm>
              <a:off x="4135080"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神经元模型</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出自【趣你的PPT】(微信:qunideppt)：最优质的PPT资源库">
            <a:extLst>
              <a:ext uri="{FF2B5EF4-FFF2-40B4-BE49-F238E27FC236}">
                <a16:creationId xmlns:a16="http://schemas.microsoft.com/office/drawing/2014/main" id="{6AE190E7-36DF-4F8B-8685-AC97C5B4364B}"/>
              </a:ext>
            </a:extLst>
          </p:cNvPr>
          <p:cNvSpPr/>
          <p:nvPr/>
        </p:nvSpPr>
        <p:spPr>
          <a:xfrm>
            <a:off x="4970629" y="4423192"/>
            <a:ext cx="2192700" cy="258532"/>
          </a:xfrm>
          <a:prstGeom prst="rect">
            <a:avLst/>
          </a:prstGeom>
          <a:noFill/>
        </p:spPr>
        <p:txBody>
          <a:bodyPr wrap="square" lIns="0" tIns="0" rIns="0" bIns="0" rtlCol="0" anchor="t" anchorCtr="0">
            <a:spAutoFit/>
          </a:bodyPr>
          <a:lstStyle/>
          <a:p>
            <a:pPr algn="ctr" defTabSz="1216817">
              <a:lnSpc>
                <a:spcPct val="120000"/>
              </a:lnSpc>
              <a:spcBef>
                <a:spcPct val="20000"/>
              </a:spcBef>
            </a:pPr>
            <a:r>
              <a:rPr lang="zh-CN" altLang="en-US" sz="1400" dirty="0">
                <a:solidFill>
                  <a:srgbClr val="FDFDFD"/>
                </a:solidFill>
                <a:latin typeface="Arial" panose="020B0604020202020204" pitchFamily="34" charset="0"/>
                <a:ea typeface="微软雅黑" panose="020B0503020204020204" pitchFamily="34" charset="-122"/>
                <a:sym typeface="Arial" panose="020B0604020202020204" pitchFamily="34" charset="0"/>
              </a:rPr>
              <a:t>一生二，二生三，三生万物</a:t>
            </a:r>
          </a:p>
        </p:txBody>
      </p:sp>
    </p:spTree>
    <p:extLst>
      <p:ext uri="{BB962C8B-B14F-4D97-AF65-F5344CB8AC3E}">
        <p14:creationId xmlns:p14="http://schemas.microsoft.com/office/powerpoint/2010/main" val="199419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出自【趣你的PPT】(微信:qunideppt)：最优质的PPT资源库"/>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a:solidFill>
                  <a:schemeClr val="bg1"/>
                </a:solidFill>
                <a:latin typeface="Arial" panose="020B0604020202020204" pitchFamily="34" charset="0"/>
                <a:ea typeface="微软雅黑" panose="020B0503020204020204" pitchFamily="34" charset="-122"/>
                <a:sym typeface="Arial" panose="020B0604020202020204" pitchFamily="34" charset="0"/>
              </a:rPr>
              <a:t>神经元模型</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0" name="组合 39">
            <a:extLst>
              <a:ext uri="{FF2B5EF4-FFF2-40B4-BE49-F238E27FC236}">
                <a16:creationId xmlns:a16="http://schemas.microsoft.com/office/drawing/2014/main" id="{E9D03312-047E-4EF9-BB10-11D90ACF62DC}"/>
              </a:ext>
            </a:extLst>
          </p:cNvPr>
          <p:cNvGrpSpPr/>
          <p:nvPr/>
        </p:nvGrpSpPr>
        <p:grpSpPr>
          <a:xfrm>
            <a:off x="2577883" y="1015727"/>
            <a:ext cx="7016448" cy="5095013"/>
            <a:chOff x="2577883" y="977627"/>
            <a:chExt cx="7016448" cy="5095013"/>
          </a:xfrm>
        </p:grpSpPr>
        <p:pic>
          <p:nvPicPr>
            <p:cNvPr id="38" name="图片 37">
              <a:extLst>
                <a:ext uri="{FF2B5EF4-FFF2-40B4-BE49-F238E27FC236}">
                  <a16:creationId xmlns:a16="http://schemas.microsoft.com/office/drawing/2014/main" id="{59F10FFD-4FBE-45F0-BD42-341659F09F98}"/>
                </a:ext>
              </a:extLst>
            </p:cNvPr>
            <p:cNvPicPr>
              <a:picLocks/>
            </p:cNvPicPr>
            <p:nvPr/>
          </p:nvPicPr>
          <p:blipFill>
            <a:blip r:embed="rId3"/>
            <a:stretch>
              <a:fillRect/>
            </a:stretch>
          </p:blipFill>
          <p:spPr>
            <a:xfrm>
              <a:off x="2577883" y="3660640"/>
              <a:ext cx="3366000" cy="2412000"/>
            </a:xfrm>
            <a:prstGeom prst="rect">
              <a:avLst/>
            </a:prstGeom>
          </p:spPr>
        </p:pic>
        <p:pic>
          <p:nvPicPr>
            <p:cNvPr id="39" name="图片 38">
              <a:extLst>
                <a:ext uri="{FF2B5EF4-FFF2-40B4-BE49-F238E27FC236}">
                  <a16:creationId xmlns:a16="http://schemas.microsoft.com/office/drawing/2014/main" id="{11C6EF36-94F0-4468-ACE8-D9C12C6AFC53}"/>
                </a:ext>
              </a:extLst>
            </p:cNvPr>
            <p:cNvPicPr>
              <a:picLocks/>
            </p:cNvPicPr>
            <p:nvPr/>
          </p:nvPicPr>
          <p:blipFill>
            <a:blip r:embed="rId4"/>
            <a:stretch>
              <a:fillRect/>
            </a:stretch>
          </p:blipFill>
          <p:spPr>
            <a:xfrm>
              <a:off x="2577883" y="978503"/>
              <a:ext cx="3366000" cy="2412000"/>
            </a:xfrm>
            <a:prstGeom prst="rect">
              <a:avLst/>
            </a:prstGeom>
          </p:spPr>
        </p:pic>
        <p:pic>
          <p:nvPicPr>
            <p:cNvPr id="47" name="Picture 4">
              <a:extLst>
                <a:ext uri="{FF2B5EF4-FFF2-40B4-BE49-F238E27FC236}">
                  <a16:creationId xmlns:a16="http://schemas.microsoft.com/office/drawing/2014/main" id="{201182C1-5527-4848-997C-38335D2882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12" t="22534" b="5494"/>
            <a:stretch/>
          </p:blipFill>
          <p:spPr bwMode="auto">
            <a:xfrm>
              <a:off x="6227427" y="977627"/>
              <a:ext cx="3366904" cy="24128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imgsa.baidu.com/timg?image&amp;quality=80&amp;size=b9999_10000&amp;sec=1512211817389&amp;di=a3adde843db9f5d074ef3598a84d9de9&amp;imgtype=0&amp;src=http%3A%2F%2Fimgsrc.baidu.com%2Fimgad%2Fpic%2Fitem%2Fadaf2edda3cc7cd965db86d13301213fb90e91c0.jpg">
              <a:extLst>
                <a:ext uri="{FF2B5EF4-FFF2-40B4-BE49-F238E27FC236}">
                  <a16:creationId xmlns:a16="http://schemas.microsoft.com/office/drawing/2014/main" id="{02303BC1-1F31-4EFA-A515-9631E294DA3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6" b="5353"/>
            <a:stretch/>
          </p:blipFill>
          <p:spPr bwMode="auto">
            <a:xfrm>
              <a:off x="6222975" y="3660640"/>
              <a:ext cx="3371356" cy="23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4952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出自【趣你的PPT】(微信:qunideppt)：最优质的PPT资源库"/>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a:solidFill>
                  <a:schemeClr val="bg1"/>
                </a:solidFill>
                <a:latin typeface="Arial" panose="020B0604020202020204" pitchFamily="34" charset="0"/>
                <a:ea typeface="微软雅黑" panose="020B0503020204020204" pitchFamily="34" charset="-122"/>
                <a:sym typeface="Arial" panose="020B0604020202020204" pitchFamily="34" charset="0"/>
              </a:rPr>
              <a:t>神经元模型</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a:extLst>
              <a:ext uri="{FF2B5EF4-FFF2-40B4-BE49-F238E27FC236}">
                <a16:creationId xmlns:a16="http://schemas.microsoft.com/office/drawing/2014/main" id="{1AD36D3D-EB03-42A2-9910-AA1D006F0CF5}"/>
              </a:ext>
            </a:extLst>
          </p:cNvPr>
          <p:cNvPicPr>
            <a:picLocks noChangeAspect="1"/>
          </p:cNvPicPr>
          <p:nvPr/>
        </p:nvPicPr>
        <p:blipFill>
          <a:blip r:embed="rId3"/>
          <a:stretch>
            <a:fillRect/>
          </a:stretch>
        </p:blipFill>
        <p:spPr>
          <a:xfrm>
            <a:off x="970781" y="1124744"/>
            <a:ext cx="3914775" cy="1619250"/>
          </a:xfrm>
          <a:prstGeom prst="rect">
            <a:avLst/>
          </a:prstGeom>
        </p:spPr>
      </p:pic>
      <p:pic>
        <p:nvPicPr>
          <p:cNvPr id="11" name="图片 10">
            <a:extLst>
              <a:ext uri="{FF2B5EF4-FFF2-40B4-BE49-F238E27FC236}">
                <a16:creationId xmlns:a16="http://schemas.microsoft.com/office/drawing/2014/main" id="{53D37FC5-DEEC-47C8-ACA8-12F5AA7FE8B9}"/>
              </a:ext>
            </a:extLst>
          </p:cNvPr>
          <p:cNvPicPr>
            <a:picLocks noChangeAspect="1"/>
          </p:cNvPicPr>
          <p:nvPr/>
        </p:nvPicPr>
        <p:blipFill>
          <a:blip r:embed="rId4"/>
          <a:stretch>
            <a:fillRect/>
          </a:stretch>
        </p:blipFill>
        <p:spPr>
          <a:xfrm>
            <a:off x="970462" y="3009967"/>
            <a:ext cx="3915094" cy="1762125"/>
          </a:xfrm>
          <a:prstGeom prst="rect">
            <a:avLst/>
          </a:prstGeom>
        </p:spPr>
      </p:pic>
      <p:pic>
        <p:nvPicPr>
          <p:cNvPr id="12" name="图片 11">
            <a:extLst>
              <a:ext uri="{FF2B5EF4-FFF2-40B4-BE49-F238E27FC236}">
                <a16:creationId xmlns:a16="http://schemas.microsoft.com/office/drawing/2014/main" id="{CF9F3AEF-D7E6-4380-A6C3-1987440B2620}"/>
              </a:ext>
            </a:extLst>
          </p:cNvPr>
          <p:cNvPicPr>
            <a:picLocks noChangeAspect="1"/>
          </p:cNvPicPr>
          <p:nvPr/>
        </p:nvPicPr>
        <p:blipFill>
          <a:blip r:embed="rId5"/>
          <a:stretch>
            <a:fillRect/>
          </a:stretch>
        </p:blipFill>
        <p:spPr>
          <a:xfrm>
            <a:off x="970462" y="5038065"/>
            <a:ext cx="3915094" cy="1638300"/>
          </a:xfrm>
          <a:prstGeom prst="rect">
            <a:avLst/>
          </a:prstGeom>
        </p:spPr>
      </p:pic>
      <p:pic>
        <p:nvPicPr>
          <p:cNvPr id="13" name="图片 12">
            <a:extLst>
              <a:ext uri="{FF2B5EF4-FFF2-40B4-BE49-F238E27FC236}">
                <a16:creationId xmlns:a16="http://schemas.microsoft.com/office/drawing/2014/main" id="{E3469E39-F05E-45BE-84B8-670AEF5D533A}"/>
              </a:ext>
            </a:extLst>
          </p:cNvPr>
          <p:cNvPicPr>
            <a:picLocks noChangeAspect="1"/>
          </p:cNvPicPr>
          <p:nvPr/>
        </p:nvPicPr>
        <p:blipFill>
          <a:blip r:embed="rId6"/>
          <a:stretch>
            <a:fillRect/>
          </a:stretch>
        </p:blipFill>
        <p:spPr>
          <a:xfrm>
            <a:off x="5579293" y="1124744"/>
            <a:ext cx="5629275" cy="5551621"/>
          </a:xfrm>
          <a:prstGeom prst="rect">
            <a:avLst/>
          </a:prstGeom>
        </p:spPr>
      </p:pic>
      <p:cxnSp>
        <p:nvCxnSpPr>
          <p:cNvPr id="14" name="直接箭头连接符 13">
            <a:extLst>
              <a:ext uri="{FF2B5EF4-FFF2-40B4-BE49-F238E27FC236}">
                <a16:creationId xmlns:a16="http://schemas.microsoft.com/office/drawing/2014/main" id="{5BE9B48C-8C90-4B1E-897D-3EEF33F76F72}"/>
              </a:ext>
            </a:extLst>
          </p:cNvPr>
          <p:cNvCxnSpPr/>
          <p:nvPr/>
        </p:nvCxnSpPr>
        <p:spPr>
          <a:xfrm flipH="1">
            <a:off x="5015880" y="1700808"/>
            <a:ext cx="6480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BB5A4C9-908F-44DE-B971-B17A7415BC26}"/>
              </a:ext>
            </a:extLst>
          </p:cNvPr>
          <p:cNvCxnSpPr>
            <a:cxnSpLocks/>
          </p:cNvCxnSpPr>
          <p:nvPr/>
        </p:nvCxnSpPr>
        <p:spPr>
          <a:xfrm flipH="1">
            <a:off x="5015880" y="2743994"/>
            <a:ext cx="648072" cy="4689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172CE68-7B31-429F-AAD7-E08FEBA2E7CE}"/>
              </a:ext>
            </a:extLst>
          </p:cNvPr>
          <p:cNvCxnSpPr>
            <a:cxnSpLocks/>
          </p:cNvCxnSpPr>
          <p:nvPr/>
        </p:nvCxnSpPr>
        <p:spPr>
          <a:xfrm flipH="1">
            <a:off x="5015880" y="4653136"/>
            <a:ext cx="648072" cy="12241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610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出自【趣你的PPT】(微信:qunideppt)：最优质的PPT资源库"/>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神经元模型</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 16">
            <a:extLst>
              <a:ext uri="{FF2B5EF4-FFF2-40B4-BE49-F238E27FC236}">
                <a16:creationId xmlns:a16="http://schemas.microsoft.com/office/drawing/2014/main" id="{5C9E228C-E781-4B19-807D-A7D92172B8BE}"/>
              </a:ext>
            </a:extLst>
          </p:cNvPr>
          <p:cNvPicPr>
            <a:picLocks noChangeAspect="1"/>
          </p:cNvPicPr>
          <p:nvPr/>
        </p:nvPicPr>
        <p:blipFill>
          <a:blip r:embed="rId3"/>
          <a:stretch>
            <a:fillRect/>
          </a:stretch>
        </p:blipFill>
        <p:spPr>
          <a:xfrm>
            <a:off x="191344" y="2708919"/>
            <a:ext cx="2209800" cy="1905000"/>
          </a:xfrm>
          <a:prstGeom prst="rect">
            <a:avLst/>
          </a:prstGeom>
        </p:spPr>
      </p:pic>
      <p:pic>
        <p:nvPicPr>
          <p:cNvPr id="18" name="图片 17">
            <a:extLst>
              <a:ext uri="{FF2B5EF4-FFF2-40B4-BE49-F238E27FC236}">
                <a16:creationId xmlns:a16="http://schemas.microsoft.com/office/drawing/2014/main" id="{92158661-52F7-4901-B985-60837740FF43}"/>
              </a:ext>
            </a:extLst>
          </p:cNvPr>
          <p:cNvPicPr>
            <a:picLocks noChangeAspect="1"/>
          </p:cNvPicPr>
          <p:nvPr/>
        </p:nvPicPr>
        <p:blipFill>
          <a:blip r:embed="rId4"/>
          <a:stretch>
            <a:fillRect/>
          </a:stretch>
        </p:blipFill>
        <p:spPr>
          <a:xfrm>
            <a:off x="3148434" y="2161230"/>
            <a:ext cx="2200275" cy="3000375"/>
          </a:xfrm>
          <a:prstGeom prst="rect">
            <a:avLst/>
          </a:prstGeom>
        </p:spPr>
      </p:pic>
      <p:pic>
        <p:nvPicPr>
          <p:cNvPr id="19" name="图片 18">
            <a:extLst>
              <a:ext uri="{FF2B5EF4-FFF2-40B4-BE49-F238E27FC236}">
                <a16:creationId xmlns:a16="http://schemas.microsoft.com/office/drawing/2014/main" id="{A8E60796-C1A4-4B5C-B4B0-F09EEE795D32}"/>
              </a:ext>
            </a:extLst>
          </p:cNvPr>
          <p:cNvPicPr>
            <a:picLocks noChangeAspect="1"/>
          </p:cNvPicPr>
          <p:nvPr/>
        </p:nvPicPr>
        <p:blipFill>
          <a:blip r:embed="rId5"/>
          <a:stretch>
            <a:fillRect/>
          </a:stretch>
        </p:blipFill>
        <p:spPr>
          <a:xfrm>
            <a:off x="6096000" y="2042168"/>
            <a:ext cx="5686425" cy="3238500"/>
          </a:xfrm>
          <a:prstGeom prst="rect">
            <a:avLst/>
          </a:prstGeom>
        </p:spPr>
      </p:pic>
      <p:sp>
        <p:nvSpPr>
          <p:cNvPr id="20" name="箭头: 右 19">
            <a:extLst>
              <a:ext uri="{FF2B5EF4-FFF2-40B4-BE49-F238E27FC236}">
                <a16:creationId xmlns:a16="http://schemas.microsoft.com/office/drawing/2014/main" id="{42C03628-4771-40F3-A420-DFF03B518C2E}"/>
              </a:ext>
            </a:extLst>
          </p:cNvPr>
          <p:cNvSpPr/>
          <p:nvPr/>
        </p:nvSpPr>
        <p:spPr>
          <a:xfrm>
            <a:off x="2560012" y="3454733"/>
            <a:ext cx="432048" cy="41336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DD876D75-2E60-4132-8C78-4F57331AE005}"/>
              </a:ext>
            </a:extLst>
          </p:cNvPr>
          <p:cNvSpPr/>
          <p:nvPr/>
        </p:nvSpPr>
        <p:spPr>
          <a:xfrm>
            <a:off x="5506330" y="3454733"/>
            <a:ext cx="432048" cy="41336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E7981473-B4BD-444E-AAC7-EAE005C75D03}"/>
              </a:ext>
            </a:extLst>
          </p:cNvPr>
          <p:cNvPicPr>
            <a:picLocks noChangeAspect="1"/>
          </p:cNvPicPr>
          <p:nvPr/>
        </p:nvPicPr>
        <p:blipFill>
          <a:blip r:embed="rId6"/>
          <a:stretch>
            <a:fillRect/>
          </a:stretch>
        </p:blipFill>
        <p:spPr>
          <a:xfrm>
            <a:off x="3148434" y="5503720"/>
            <a:ext cx="2200275" cy="1000125"/>
          </a:xfrm>
          <a:prstGeom prst="rect">
            <a:avLst/>
          </a:prstGeom>
        </p:spPr>
      </p:pic>
    </p:spTree>
    <p:extLst>
      <p:ext uri="{BB962C8B-B14F-4D97-AF65-F5344CB8AC3E}">
        <p14:creationId xmlns:p14="http://schemas.microsoft.com/office/powerpoint/2010/main" val="3387653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02ED6C4-1779-4451-B0B1-462FE92DA95D}"/>
              </a:ext>
            </a:extLst>
          </p:cNvPr>
          <p:cNvGrpSpPr/>
          <p:nvPr/>
        </p:nvGrpSpPr>
        <p:grpSpPr>
          <a:xfrm>
            <a:off x="5069150" y="1930045"/>
            <a:ext cx="2077683" cy="2718411"/>
            <a:chOff x="6448505" y="1930045"/>
            <a:chExt cx="2077683" cy="2718411"/>
          </a:xfrm>
        </p:grpSpPr>
        <p:grpSp>
          <p:nvGrpSpPr>
            <p:cNvPr id="14" name="Group 13出自【趣你的PPT】(微信:qunideppt)：最优质的PPT资源库"/>
            <p:cNvGrpSpPr/>
            <p:nvPr/>
          </p:nvGrpSpPr>
          <p:grpSpPr>
            <a:xfrm>
              <a:off x="7178762" y="2469356"/>
              <a:ext cx="632159" cy="638673"/>
              <a:chOff x="3632924" y="5091975"/>
              <a:chExt cx="537900" cy="543443"/>
            </a:xfrm>
            <a:solidFill>
              <a:srgbClr val="FDFDFD">
                <a:alpha val="78000"/>
              </a:srgbClr>
            </a:solidFill>
          </p:grpSpPr>
          <p:sp>
            <p:nvSpPr>
              <p:cNvPr id="15" name="出自【趣你的PPT】(微信:qunideppt)：最优质的PPT资源库"/>
              <p:cNvSpPr>
                <a:spLocks/>
              </p:cNvSpPr>
              <p:nvPr/>
            </p:nvSpPr>
            <p:spPr bwMode="auto">
              <a:xfrm>
                <a:off x="3632924" y="5091975"/>
                <a:ext cx="271720" cy="543443"/>
              </a:xfrm>
              <a:custGeom>
                <a:avLst/>
                <a:gdLst>
                  <a:gd name="T0" fmla="*/ 16 w 49"/>
                  <a:gd name="T1" fmla="*/ 33 h 98"/>
                  <a:gd name="T2" fmla="*/ 0 w 49"/>
                  <a:gd name="T3" fmla="*/ 33 h 98"/>
                  <a:gd name="T4" fmla="*/ 0 w 49"/>
                  <a:gd name="T5" fmla="*/ 65 h 98"/>
                  <a:gd name="T6" fmla="*/ 16 w 49"/>
                  <a:gd name="T7" fmla="*/ 65 h 98"/>
                  <a:gd name="T8" fmla="*/ 49 w 49"/>
                  <a:gd name="T9" fmla="*/ 98 h 98"/>
                  <a:gd name="T10" fmla="*/ 49 w 49"/>
                  <a:gd name="T11" fmla="*/ 0 h 98"/>
                  <a:gd name="T12" fmla="*/ 16 w 49"/>
                  <a:gd name="T13" fmla="*/ 33 h 98"/>
                  <a:gd name="T14" fmla="*/ 16 w 49"/>
                  <a:gd name="T15" fmla="*/ 3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16" y="33"/>
                    </a:moveTo>
                    <a:lnTo>
                      <a:pt x="0" y="33"/>
                    </a:lnTo>
                    <a:lnTo>
                      <a:pt x="0" y="65"/>
                    </a:lnTo>
                    <a:lnTo>
                      <a:pt x="16" y="65"/>
                    </a:lnTo>
                    <a:lnTo>
                      <a:pt x="49" y="98"/>
                    </a:lnTo>
                    <a:lnTo>
                      <a:pt x="49" y="0"/>
                    </a:lnTo>
                    <a:lnTo>
                      <a:pt x="16" y="33"/>
                    </a:lnTo>
                    <a:lnTo>
                      <a:pt x="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出自【趣你的PPT】(微信:qunideppt)：最优质的PPT资源库"/>
              <p:cNvSpPr>
                <a:spLocks/>
              </p:cNvSpPr>
              <p:nvPr/>
            </p:nvSpPr>
            <p:spPr bwMode="auto">
              <a:xfrm>
                <a:off x="3943463" y="5247244"/>
                <a:ext cx="88725" cy="227357"/>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出自【趣你的PPT】(微信:qunideppt)：最优质的PPT资源库"/>
              <p:cNvSpPr>
                <a:spLocks/>
              </p:cNvSpPr>
              <p:nvPr/>
            </p:nvSpPr>
            <p:spPr bwMode="auto">
              <a:xfrm>
                <a:off x="4004464" y="5130794"/>
                <a:ext cx="166360" cy="465808"/>
              </a:xfrm>
              <a:custGeom>
                <a:avLst/>
                <a:gdLst>
                  <a:gd name="T0" fmla="*/ 67 w 67"/>
                  <a:gd name="T1" fmla="*/ 95 h 190"/>
                  <a:gd name="T2" fmla="*/ 11 w 67"/>
                  <a:gd name="T3" fmla="*/ 0 h 190"/>
                  <a:gd name="T4" fmla="*/ 0 w 67"/>
                  <a:gd name="T5" fmla="*/ 22 h 190"/>
                  <a:gd name="T6" fmla="*/ 0 w 67"/>
                  <a:gd name="T7" fmla="*/ 22 h 190"/>
                  <a:gd name="T8" fmla="*/ 42 w 67"/>
                  <a:gd name="T9" fmla="*/ 95 h 190"/>
                  <a:gd name="T10" fmla="*/ 0 w 67"/>
                  <a:gd name="T11" fmla="*/ 168 h 190"/>
                  <a:gd name="T12" fmla="*/ 0 w 67"/>
                  <a:gd name="T13" fmla="*/ 168 h 190"/>
                  <a:gd name="T14" fmla="*/ 11 w 67"/>
                  <a:gd name="T15" fmla="*/ 190 h 190"/>
                  <a:gd name="T16" fmla="*/ 67 w 67"/>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90">
                    <a:moveTo>
                      <a:pt x="67" y="95"/>
                    </a:moveTo>
                    <a:cubicBezTo>
                      <a:pt x="67"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7" y="136"/>
                      <a:pt x="6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出自【趣你的PPT】(微信:qunideppt)：最优质的PPT资源库"/>
            <p:cNvSpPr/>
            <p:nvPr/>
          </p:nvSpPr>
          <p:spPr>
            <a:xfrm flipV="1">
              <a:off x="6610205" y="1930045"/>
              <a:ext cx="1695236" cy="1695236"/>
            </a:xfrm>
            <a:prstGeom prst="arc">
              <a:avLst>
                <a:gd name="adj1" fmla="val 17688587"/>
                <a:gd name="adj2" fmla="val 14471894"/>
              </a:avLst>
            </a:prstGeom>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出自【趣你的PPT】(微信:qunideppt)：最优质的PPT资源库"/>
            <p:cNvSpPr txBox="1"/>
            <p:nvPr/>
          </p:nvSpPr>
          <p:spPr>
            <a:xfrm>
              <a:off x="7250351" y="3389200"/>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03</a:t>
              </a:r>
            </a:p>
          </p:txBody>
        </p:sp>
        <p:sp>
          <p:nvSpPr>
            <p:cNvPr id="30" name="出自【趣你的PPT】(微信:qunideppt)：最优质的PPT资源库"/>
            <p:cNvSpPr/>
            <p:nvPr/>
          </p:nvSpPr>
          <p:spPr>
            <a:xfrm>
              <a:off x="6448505" y="4433012"/>
              <a:ext cx="2077683" cy="215444"/>
            </a:xfrm>
            <a:prstGeom prst="rect">
              <a:avLst/>
            </a:prstGeom>
            <a:noFill/>
          </p:spPr>
          <p:txBody>
            <a:bodyPr wrap="square" lIns="0" tIns="0" rIns="0" bIns="0" rtlCol="0" anchor="t" anchorCtr="0">
              <a:spAutoFit/>
            </a:bodyPr>
            <a:lstStyle/>
            <a:p>
              <a:pPr lvl="0" algn="ctr">
                <a:defRPr/>
              </a:pPr>
              <a:r>
                <a:rPr lang="zh-CN" altLang="en-US" sz="1400" dirty="0">
                  <a:solidFill>
                    <a:schemeClr val="bg1"/>
                  </a:solidFill>
                  <a:latin typeface="微软雅黑" panose="020B0503020204020204" pitchFamily="34" charset="-122"/>
                  <a:ea typeface="微软雅黑" panose="020B0503020204020204" pitchFamily="34" charset="-122"/>
                </a:rPr>
                <a:t>神经网络中的元老</a:t>
              </a:r>
            </a:p>
          </p:txBody>
        </p:sp>
        <p:sp>
          <p:nvSpPr>
            <p:cNvPr id="31" name="出自【趣你的PPT】(微信:qunideppt)：最优质的PPT资源库"/>
            <p:cNvSpPr txBox="1"/>
            <p:nvPr/>
          </p:nvSpPr>
          <p:spPr>
            <a:xfrm>
              <a:off x="6840180"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感知机</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70426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B14819C-A022-4891-B86C-DD00A302D00A}"/>
              </a:ext>
            </a:extLst>
          </p:cNvPr>
          <p:cNvSpPr/>
          <p:nvPr/>
        </p:nvSpPr>
        <p:spPr>
          <a:xfrm>
            <a:off x="2663512" y="4112221"/>
            <a:ext cx="2938668" cy="120032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EC439F6B-4B28-40F5-BBC3-32AD8BAE9CD1}"/>
              </a:ext>
            </a:extLst>
          </p:cNvPr>
          <p:cNvPicPr>
            <a:picLocks noChangeAspect="1"/>
          </p:cNvPicPr>
          <p:nvPr/>
        </p:nvPicPr>
        <p:blipFill>
          <a:blip r:embed="rId2"/>
          <a:stretch>
            <a:fillRect/>
          </a:stretch>
        </p:blipFill>
        <p:spPr>
          <a:xfrm>
            <a:off x="1020189" y="1071190"/>
            <a:ext cx="4591050" cy="2876550"/>
          </a:xfrm>
          <a:prstGeom prst="rect">
            <a:avLst/>
          </a:prstGeom>
        </p:spPr>
      </p:pic>
      <p:pic>
        <p:nvPicPr>
          <p:cNvPr id="2" name="图片 1">
            <a:extLst>
              <a:ext uri="{FF2B5EF4-FFF2-40B4-BE49-F238E27FC236}">
                <a16:creationId xmlns:a16="http://schemas.microsoft.com/office/drawing/2014/main" id="{E79EC60B-41C3-410E-A0AF-4A7EE3638E30}"/>
              </a:ext>
            </a:extLst>
          </p:cNvPr>
          <p:cNvPicPr>
            <a:picLocks noChangeAspect="1"/>
          </p:cNvPicPr>
          <p:nvPr/>
        </p:nvPicPr>
        <p:blipFill>
          <a:blip r:embed="rId3"/>
          <a:stretch>
            <a:fillRect/>
          </a:stretch>
        </p:blipFill>
        <p:spPr>
          <a:xfrm>
            <a:off x="1011087" y="4108811"/>
            <a:ext cx="1038225" cy="847725"/>
          </a:xfrm>
          <a:prstGeom prst="rect">
            <a:avLst/>
          </a:prstGeom>
        </p:spPr>
      </p:pic>
      <p:grpSp>
        <p:nvGrpSpPr>
          <p:cNvPr id="5" name="Group 6出自【趣你的PPT】(微信:qunideppt)：最优质的PPT资源库">
            <a:extLst>
              <a:ext uri="{FF2B5EF4-FFF2-40B4-BE49-F238E27FC236}">
                <a16:creationId xmlns:a16="http://schemas.microsoft.com/office/drawing/2014/main" id="{C7717C71-FED4-40D6-B7CA-CCFB03F083F9}"/>
              </a:ext>
            </a:extLst>
          </p:cNvPr>
          <p:cNvGrpSpPr/>
          <p:nvPr/>
        </p:nvGrpSpPr>
        <p:grpSpPr>
          <a:xfrm>
            <a:off x="450714" y="304801"/>
            <a:ext cx="742950" cy="495300"/>
            <a:chOff x="431663" y="266700"/>
            <a:chExt cx="952705" cy="635137"/>
          </a:xfrm>
        </p:grpSpPr>
        <p:sp>
          <p:nvSpPr>
            <p:cNvPr id="6" name="出自【趣你的PPT】(微信:qunideppt)：最优质的PPT资源库">
              <a:extLst>
                <a:ext uri="{FF2B5EF4-FFF2-40B4-BE49-F238E27FC236}">
                  <a16:creationId xmlns:a16="http://schemas.microsoft.com/office/drawing/2014/main" id="{3958E8A9-BA18-422B-80D8-AA6D4F15D329}"/>
                </a:ext>
              </a:extLst>
            </p:cNvPr>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出自【趣你的PPT】(微信:qunideppt)：最优质的PPT资源库">
              <a:extLst>
                <a:ext uri="{FF2B5EF4-FFF2-40B4-BE49-F238E27FC236}">
                  <a16:creationId xmlns:a16="http://schemas.microsoft.com/office/drawing/2014/main" id="{2388EB35-E605-41C6-8BC5-8C52AED149A5}"/>
                </a:ext>
              </a:extLst>
            </p:cNvPr>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出自【趣你的PPT】(微信:qunideppt)：最优质的PPT资源库">
            <a:extLst>
              <a:ext uri="{FF2B5EF4-FFF2-40B4-BE49-F238E27FC236}">
                <a16:creationId xmlns:a16="http://schemas.microsoft.com/office/drawing/2014/main" id="{8D1CE618-E698-42A2-B378-E51DAB4E2FED}"/>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感知机</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5FC2E3F-E5D8-4D78-B5AC-BA0B95E1F4E4}"/>
              </a:ext>
            </a:extLst>
          </p:cNvPr>
          <p:cNvSpPr txBox="1"/>
          <p:nvPr/>
        </p:nvSpPr>
        <p:spPr>
          <a:xfrm>
            <a:off x="2678501" y="4112220"/>
            <a:ext cx="2932737" cy="1200329"/>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round=1,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elliptical=-1;</a:t>
            </a:r>
          </a:p>
          <a:p>
            <a:r>
              <a:rPr lang="en-US" altLang="zh-CN" dirty="0">
                <a:solidFill>
                  <a:schemeClr val="bg1"/>
                </a:solidFill>
                <a:latin typeface="微软雅黑" panose="020B0503020204020204" pitchFamily="34" charset="-122"/>
                <a:ea typeface="微软雅黑" panose="020B0503020204020204" pitchFamily="34" charset="-122"/>
              </a:rPr>
              <a:t>smooth=1,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rough=-1;</a:t>
            </a:r>
          </a:p>
          <a:p>
            <a:r>
              <a:rPr lang="en-US" altLang="zh-CN" dirty="0">
                <a:solidFill>
                  <a:schemeClr val="bg1"/>
                </a:solidFill>
                <a:latin typeface="微软雅黑" panose="020B0503020204020204" pitchFamily="34" charset="-122"/>
                <a:ea typeface="微软雅黑" panose="020B0503020204020204" pitchFamily="34" charset="-122"/>
              </a:rPr>
              <a:t>more than one pound=1,</a:t>
            </a:r>
          </a:p>
          <a:p>
            <a:r>
              <a:rPr lang="en-US" altLang="zh-CN" dirty="0">
                <a:solidFill>
                  <a:schemeClr val="bg1"/>
                </a:solidFill>
                <a:latin typeface="微软雅黑" panose="020B0503020204020204" pitchFamily="34" charset="-122"/>
                <a:ea typeface="微软雅黑" panose="020B0503020204020204" pitchFamily="34" charset="-122"/>
              </a:rPr>
              <a:t>less than one pound=-1;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1F9F8DCB-872E-4284-87D1-D05ED1E2DF1D}"/>
              </a:ext>
            </a:extLst>
          </p:cNvPr>
          <p:cNvSpPr/>
          <p:nvPr/>
        </p:nvSpPr>
        <p:spPr>
          <a:xfrm rot="10800000">
            <a:off x="2109074" y="4427573"/>
            <a:ext cx="494676" cy="28481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00EB7D70-336D-4992-9D85-3E09666A72A6}"/>
              </a:ext>
            </a:extLst>
          </p:cNvPr>
          <p:cNvPicPr>
            <a:picLocks noChangeAspect="1"/>
          </p:cNvPicPr>
          <p:nvPr/>
        </p:nvPicPr>
        <p:blipFill>
          <a:blip r:embed="rId4"/>
          <a:stretch>
            <a:fillRect/>
          </a:stretch>
        </p:blipFill>
        <p:spPr>
          <a:xfrm>
            <a:off x="248664" y="5682958"/>
            <a:ext cx="771525" cy="781050"/>
          </a:xfrm>
          <a:prstGeom prst="rect">
            <a:avLst/>
          </a:prstGeom>
        </p:spPr>
      </p:pic>
      <p:pic>
        <p:nvPicPr>
          <p:cNvPr id="12" name="图片 11">
            <a:extLst>
              <a:ext uri="{FF2B5EF4-FFF2-40B4-BE49-F238E27FC236}">
                <a16:creationId xmlns:a16="http://schemas.microsoft.com/office/drawing/2014/main" id="{CD04A3E7-B7F6-43E9-BDEC-51E6F1982297}"/>
              </a:ext>
            </a:extLst>
          </p:cNvPr>
          <p:cNvPicPr>
            <a:picLocks noChangeAspect="1"/>
          </p:cNvPicPr>
          <p:nvPr/>
        </p:nvPicPr>
        <p:blipFill>
          <a:blip r:embed="rId5"/>
          <a:stretch>
            <a:fillRect/>
          </a:stretch>
        </p:blipFill>
        <p:spPr>
          <a:xfrm>
            <a:off x="2056713" y="5682958"/>
            <a:ext cx="771525" cy="752475"/>
          </a:xfrm>
          <a:prstGeom prst="rect">
            <a:avLst/>
          </a:prstGeom>
        </p:spPr>
      </p:pic>
      <p:pic>
        <p:nvPicPr>
          <p:cNvPr id="13" name="图片 12">
            <a:extLst>
              <a:ext uri="{FF2B5EF4-FFF2-40B4-BE49-F238E27FC236}">
                <a16:creationId xmlns:a16="http://schemas.microsoft.com/office/drawing/2014/main" id="{14EF3EA5-CFFA-4C5C-B3D8-6518EB498BD0}"/>
              </a:ext>
            </a:extLst>
          </p:cNvPr>
          <p:cNvPicPr>
            <a:picLocks noChangeAspect="1"/>
          </p:cNvPicPr>
          <p:nvPr/>
        </p:nvPicPr>
        <p:blipFill>
          <a:blip r:embed="rId6"/>
          <a:stretch>
            <a:fillRect/>
          </a:stretch>
        </p:blipFill>
        <p:spPr>
          <a:xfrm>
            <a:off x="5781533" y="1060892"/>
            <a:ext cx="2819400" cy="2133600"/>
          </a:xfrm>
          <a:prstGeom prst="rect">
            <a:avLst/>
          </a:prstGeom>
        </p:spPr>
      </p:pic>
      <p:sp>
        <p:nvSpPr>
          <p:cNvPr id="14" name="箭头: 右 13">
            <a:extLst>
              <a:ext uri="{FF2B5EF4-FFF2-40B4-BE49-F238E27FC236}">
                <a16:creationId xmlns:a16="http://schemas.microsoft.com/office/drawing/2014/main" id="{B058F78B-AEA7-4EC6-BF15-CD1C8A70E256}"/>
              </a:ext>
            </a:extLst>
          </p:cNvPr>
          <p:cNvSpPr/>
          <p:nvPr/>
        </p:nvSpPr>
        <p:spPr>
          <a:xfrm rot="7403562">
            <a:off x="1027877" y="5227094"/>
            <a:ext cx="494676" cy="28481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8EF12434-159C-43C1-B020-E8572FCE9982}"/>
              </a:ext>
            </a:extLst>
          </p:cNvPr>
          <p:cNvSpPr/>
          <p:nvPr/>
        </p:nvSpPr>
        <p:spPr>
          <a:xfrm rot="3427332">
            <a:off x="1555510" y="5227237"/>
            <a:ext cx="494676" cy="28481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3A855126-B7EA-4EFB-A245-5ACD37C6B97B}"/>
              </a:ext>
            </a:extLst>
          </p:cNvPr>
          <p:cNvPicPr>
            <a:picLocks noChangeAspect="1"/>
          </p:cNvPicPr>
          <p:nvPr/>
        </p:nvPicPr>
        <p:blipFill>
          <a:blip r:embed="rId7"/>
          <a:stretch>
            <a:fillRect/>
          </a:stretch>
        </p:blipFill>
        <p:spPr>
          <a:xfrm>
            <a:off x="8808544" y="1060892"/>
            <a:ext cx="2781300" cy="857250"/>
          </a:xfrm>
          <a:prstGeom prst="rect">
            <a:avLst/>
          </a:prstGeom>
        </p:spPr>
      </p:pic>
      <p:pic>
        <p:nvPicPr>
          <p:cNvPr id="17" name="图片 16">
            <a:extLst>
              <a:ext uri="{FF2B5EF4-FFF2-40B4-BE49-F238E27FC236}">
                <a16:creationId xmlns:a16="http://schemas.microsoft.com/office/drawing/2014/main" id="{81215546-9403-4EDC-8793-3255AF59A7A6}"/>
              </a:ext>
            </a:extLst>
          </p:cNvPr>
          <p:cNvPicPr>
            <a:picLocks noChangeAspect="1"/>
          </p:cNvPicPr>
          <p:nvPr/>
        </p:nvPicPr>
        <p:blipFill>
          <a:blip r:embed="rId8"/>
          <a:stretch>
            <a:fillRect/>
          </a:stretch>
        </p:blipFill>
        <p:spPr>
          <a:xfrm>
            <a:off x="5781534" y="3383085"/>
            <a:ext cx="2819400" cy="3133725"/>
          </a:xfrm>
          <a:prstGeom prst="rect">
            <a:avLst/>
          </a:prstGeom>
        </p:spPr>
      </p:pic>
      <p:pic>
        <p:nvPicPr>
          <p:cNvPr id="18" name="图片 17">
            <a:extLst>
              <a:ext uri="{FF2B5EF4-FFF2-40B4-BE49-F238E27FC236}">
                <a16:creationId xmlns:a16="http://schemas.microsoft.com/office/drawing/2014/main" id="{FA350660-D899-42F3-80E3-46F0BA731F6A}"/>
              </a:ext>
            </a:extLst>
          </p:cNvPr>
          <p:cNvPicPr>
            <a:picLocks noChangeAspect="1"/>
          </p:cNvPicPr>
          <p:nvPr/>
        </p:nvPicPr>
        <p:blipFill>
          <a:blip r:embed="rId9"/>
          <a:stretch>
            <a:fillRect/>
          </a:stretch>
        </p:blipFill>
        <p:spPr>
          <a:xfrm>
            <a:off x="8808544" y="3383085"/>
            <a:ext cx="1419225" cy="933450"/>
          </a:xfrm>
          <a:prstGeom prst="rect">
            <a:avLst/>
          </a:prstGeom>
        </p:spPr>
      </p:pic>
      <p:pic>
        <p:nvPicPr>
          <p:cNvPr id="19" name="图片 18">
            <a:extLst>
              <a:ext uri="{FF2B5EF4-FFF2-40B4-BE49-F238E27FC236}">
                <a16:creationId xmlns:a16="http://schemas.microsoft.com/office/drawing/2014/main" id="{4BC8BD1B-F382-4708-996D-84948D3403D5}"/>
              </a:ext>
            </a:extLst>
          </p:cNvPr>
          <p:cNvPicPr>
            <a:picLocks noChangeAspect="1"/>
          </p:cNvPicPr>
          <p:nvPr/>
        </p:nvPicPr>
        <p:blipFill>
          <a:blip r:embed="rId10"/>
          <a:stretch>
            <a:fillRect/>
          </a:stretch>
        </p:blipFill>
        <p:spPr>
          <a:xfrm>
            <a:off x="8812447" y="4398529"/>
            <a:ext cx="1552575" cy="342900"/>
          </a:xfrm>
          <a:prstGeom prst="rect">
            <a:avLst/>
          </a:prstGeom>
        </p:spPr>
      </p:pic>
      <p:pic>
        <p:nvPicPr>
          <p:cNvPr id="20" name="图片 19">
            <a:extLst>
              <a:ext uri="{FF2B5EF4-FFF2-40B4-BE49-F238E27FC236}">
                <a16:creationId xmlns:a16="http://schemas.microsoft.com/office/drawing/2014/main" id="{E8D15081-43F4-4752-82FB-BCE735021A91}"/>
              </a:ext>
            </a:extLst>
          </p:cNvPr>
          <p:cNvPicPr>
            <a:picLocks noChangeAspect="1"/>
          </p:cNvPicPr>
          <p:nvPr/>
        </p:nvPicPr>
        <p:blipFill>
          <a:blip r:embed="rId11"/>
          <a:stretch>
            <a:fillRect/>
          </a:stretch>
        </p:blipFill>
        <p:spPr>
          <a:xfrm>
            <a:off x="8806039" y="4823423"/>
            <a:ext cx="3295650" cy="838200"/>
          </a:xfrm>
          <a:prstGeom prst="rect">
            <a:avLst/>
          </a:prstGeom>
        </p:spPr>
      </p:pic>
      <p:pic>
        <p:nvPicPr>
          <p:cNvPr id="22" name="图片 21">
            <a:extLst>
              <a:ext uri="{FF2B5EF4-FFF2-40B4-BE49-F238E27FC236}">
                <a16:creationId xmlns:a16="http://schemas.microsoft.com/office/drawing/2014/main" id="{2B71279E-2FD0-4430-86DE-15E594CFC128}"/>
              </a:ext>
            </a:extLst>
          </p:cNvPr>
          <p:cNvPicPr>
            <a:picLocks noChangeAspect="1"/>
          </p:cNvPicPr>
          <p:nvPr/>
        </p:nvPicPr>
        <p:blipFill>
          <a:blip r:embed="rId12"/>
          <a:stretch>
            <a:fillRect/>
          </a:stretch>
        </p:blipFill>
        <p:spPr>
          <a:xfrm>
            <a:off x="8806039" y="5743617"/>
            <a:ext cx="3105150" cy="809625"/>
          </a:xfrm>
          <a:prstGeom prst="rect">
            <a:avLst/>
          </a:prstGeom>
        </p:spPr>
      </p:pic>
    </p:spTree>
    <p:extLst>
      <p:ext uri="{BB962C8B-B14F-4D97-AF65-F5344CB8AC3E}">
        <p14:creationId xmlns:p14="http://schemas.microsoft.com/office/powerpoint/2010/main" val="203173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p:bldP spid="9"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3B4082-EA13-4744-B8C9-26ECBE917CB2}"/>
              </a:ext>
            </a:extLst>
          </p:cNvPr>
          <p:cNvSpPr/>
          <p:nvPr/>
        </p:nvSpPr>
        <p:spPr>
          <a:xfrm>
            <a:off x="3427951" y="1439056"/>
            <a:ext cx="4107305" cy="455701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cxnSp>
        <p:nvCxnSpPr>
          <p:cNvPr id="6" name="出自【趣你的PPT】(微信:qunideppt)：最优质的PPT资源库"/>
          <p:cNvCxnSpPr/>
          <p:nvPr/>
        </p:nvCxnSpPr>
        <p:spPr>
          <a:xfrm>
            <a:off x="6914273" y="2405220"/>
            <a:ext cx="1982015" cy="862750"/>
          </a:xfrm>
          <a:prstGeom prst="bentConnector3">
            <a:avLst>
              <a:gd name="adj1" fmla="val 50000"/>
            </a:avLst>
          </a:prstGeom>
          <a:noFill/>
          <a:ln w="12700" cap="flat" cmpd="sng" algn="ctr">
            <a:solidFill>
              <a:srgbClr val="ADBACA"/>
            </a:solidFill>
            <a:prstDash val="solid"/>
            <a:miter lim="800000"/>
            <a:headEnd type="oval" w="med" len="med"/>
            <a:tailEnd type="triangle" w="med" len="med"/>
          </a:ln>
          <a:effectLst/>
        </p:spPr>
      </p:cxnSp>
      <p:cxnSp>
        <p:nvCxnSpPr>
          <p:cNvPr id="9" name="出自【趣你的PPT】(微信:qunideppt)：最优质的PPT资源库"/>
          <p:cNvCxnSpPr/>
          <p:nvPr/>
        </p:nvCxnSpPr>
        <p:spPr>
          <a:xfrm flipV="1">
            <a:off x="6914273" y="4280644"/>
            <a:ext cx="1982015" cy="862750"/>
          </a:xfrm>
          <a:prstGeom prst="bentConnector3">
            <a:avLst>
              <a:gd name="adj1" fmla="val 50000"/>
            </a:avLst>
          </a:prstGeom>
          <a:noFill/>
          <a:ln w="12700" cap="flat" cmpd="sng" algn="ctr">
            <a:solidFill>
              <a:srgbClr val="ADBACA"/>
            </a:solidFill>
            <a:prstDash val="solid"/>
            <a:miter lim="800000"/>
            <a:headEnd type="oval" w="med" len="med"/>
            <a:tailEnd type="triangle" w="med" len="med"/>
          </a:ln>
          <a:effectLst/>
        </p:spPr>
      </p:cxnSp>
      <p:cxnSp>
        <p:nvCxnSpPr>
          <p:cNvPr id="10" name="出自【趣你的PPT】(微信:qunideppt)：最优质的PPT资源库"/>
          <p:cNvCxnSpPr/>
          <p:nvPr/>
        </p:nvCxnSpPr>
        <p:spPr>
          <a:xfrm>
            <a:off x="6914273" y="3783192"/>
            <a:ext cx="1982015" cy="1967"/>
          </a:xfrm>
          <a:prstGeom prst="line">
            <a:avLst/>
          </a:prstGeom>
          <a:noFill/>
          <a:ln w="12700" cap="flat" cmpd="sng" algn="ctr">
            <a:solidFill>
              <a:srgbClr val="ADBACA"/>
            </a:solidFill>
            <a:prstDash val="solid"/>
            <a:miter lim="800000"/>
            <a:headEnd type="oval" w="med" len="med"/>
            <a:tailEnd type="triangle" w="med" len="med"/>
          </a:ln>
          <a:effectLst/>
        </p:spPr>
      </p:cxnSp>
      <p:cxnSp>
        <p:nvCxnSpPr>
          <p:cNvPr id="11" name="出自【趣你的PPT】(微信:qunideppt)：最优质的PPT资源库"/>
          <p:cNvCxnSpPr/>
          <p:nvPr/>
        </p:nvCxnSpPr>
        <p:spPr>
          <a:xfrm flipV="1">
            <a:off x="2780847" y="2405218"/>
            <a:ext cx="1396358" cy="1072880"/>
          </a:xfrm>
          <a:prstGeom prst="bentConnector3">
            <a:avLst>
              <a:gd name="adj1" fmla="val -930"/>
            </a:avLst>
          </a:prstGeom>
          <a:noFill/>
          <a:ln w="12700" cap="flat" cmpd="sng" algn="ctr">
            <a:solidFill>
              <a:srgbClr val="ADBACA"/>
            </a:solidFill>
            <a:prstDash val="solid"/>
            <a:miter lim="800000"/>
            <a:headEnd type="oval" w="med" len="med"/>
            <a:tailEnd type="triangle" w="med" len="med"/>
          </a:ln>
          <a:effectLst/>
        </p:spPr>
      </p:cxnSp>
      <p:cxnSp>
        <p:nvCxnSpPr>
          <p:cNvPr id="12" name="出自【趣你的PPT】(微信:qunideppt)：最优质的PPT资源库"/>
          <p:cNvCxnSpPr/>
          <p:nvPr/>
        </p:nvCxnSpPr>
        <p:spPr>
          <a:xfrm>
            <a:off x="2780847" y="4070513"/>
            <a:ext cx="1396358" cy="1072880"/>
          </a:xfrm>
          <a:prstGeom prst="bentConnector3">
            <a:avLst>
              <a:gd name="adj1" fmla="val -930"/>
            </a:avLst>
          </a:prstGeom>
          <a:noFill/>
          <a:ln w="12700" cap="flat" cmpd="sng" algn="ctr">
            <a:solidFill>
              <a:srgbClr val="ADBACA"/>
            </a:solidFill>
            <a:prstDash val="solid"/>
            <a:miter lim="800000"/>
            <a:headEnd type="oval" w="med" len="med"/>
            <a:tailEnd type="triangle" w="med" len="med"/>
          </a:ln>
          <a:effectLst/>
        </p:spPr>
      </p:cxnSp>
      <p:cxnSp>
        <p:nvCxnSpPr>
          <p:cNvPr id="13" name="出自【趣你的PPT】(微信:qunideppt)：最优质的PPT资源库"/>
          <p:cNvCxnSpPr/>
          <p:nvPr/>
        </p:nvCxnSpPr>
        <p:spPr>
          <a:xfrm>
            <a:off x="2780847" y="3785159"/>
            <a:ext cx="1207595" cy="1967"/>
          </a:xfrm>
          <a:prstGeom prst="line">
            <a:avLst/>
          </a:prstGeom>
          <a:noFill/>
          <a:ln w="12700" cap="flat" cmpd="sng" algn="ctr">
            <a:solidFill>
              <a:srgbClr val="ADBACA"/>
            </a:solidFill>
            <a:prstDash val="solid"/>
            <a:miter lim="800000"/>
            <a:headEnd type="oval" w="med" len="med"/>
            <a:tailEnd type="triangle" w="med" len="med"/>
          </a:ln>
          <a:effectLst/>
        </p:spPr>
      </p:cxnSp>
      <p:sp>
        <p:nvSpPr>
          <p:cNvPr id="27" name="出自【趣你的PPT】(微信:qunideppt)：最优质的PPT资源库"/>
          <p:cNvSpPr/>
          <p:nvPr/>
        </p:nvSpPr>
        <p:spPr>
          <a:xfrm>
            <a:off x="4177205" y="3197400"/>
            <a:ext cx="2619090" cy="1083244"/>
          </a:xfrm>
          <a:prstGeom prst="roundRect">
            <a:avLst>
              <a:gd name="adj" fmla="val 10132"/>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出自【趣你的PPT】(微信:qunideppt)：最优质的PPT资源库"/>
          <p:cNvSpPr/>
          <p:nvPr/>
        </p:nvSpPr>
        <p:spPr>
          <a:xfrm>
            <a:off x="4177205" y="1862978"/>
            <a:ext cx="2619090" cy="1083245"/>
          </a:xfrm>
          <a:prstGeom prst="roundRect">
            <a:avLst>
              <a:gd name="adj" fmla="val 10132"/>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出自【趣你的PPT】(微信:qunideppt)：最优质的PPT资源库"/>
          <p:cNvSpPr/>
          <p:nvPr/>
        </p:nvSpPr>
        <p:spPr>
          <a:xfrm>
            <a:off x="4177205" y="4531824"/>
            <a:ext cx="2619090" cy="1083244"/>
          </a:xfrm>
          <a:prstGeom prst="roundRect">
            <a:avLst>
              <a:gd name="adj" fmla="val 10132"/>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出自【趣你的PPT】(微信:qunideppt)：最优质的PPT资源库"/>
          <p:cNvSpPr txBox="1"/>
          <p:nvPr/>
        </p:nvSpPr>
        <p:spPr>
          <a:xfrm>
            <a:off x="4317710" y="2087378"/>
            <a:ext cx="2338080"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有监督学习</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出自【趣你的PPT】(微信:qunideppt)：最优质的PPT资源库"/>
          <p:cNvSpPr txBox="1"/>
          <p:nvPr/>
        </p:nvSpPr>
        <p:spPr>
          <a:xfrm>
            <a:off x="4321791" y="2373283"/>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从标签化训练数据集中推断出函数的机器学习任务</a:t>
            </a:r>
          </a:p>
        </p:txBody>
      </p:sp>
      <p:sp>
        <p:nvSpPr>
          <p:cNvPr id="32" name="出自【趣你的PPT】(微信:qunideppt)：最优质的PPT资源库"/>
          <p:cNvSpPr txBox="1"/>
          <p:nvPr/>
        </p:nvSpPr>
        <p:spPr>
          <a:xfrm>
            <a:off x="4317710" y="3416603"/>
            <a:ext cx="2338080"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增强学习</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出自【趣你的PPT】(微信:qunideppt)：最优质的PPT资源库"/>
          <p:cNvSpPr txBox="1"/>
          <p:nvPr/>
        </p:nvSpPr>
        <p:spPr>
          <a:xfrm>
            <a:off x="4321791" y="3702508"/>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智能系统从环境到行为映射的学习，使奖励信号</a:t>
            </a:r>
            <a:r>
              <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强化信号</a:t>
            </a:r>
            <a:r>
              <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函数值最大</a:t>
            </a:r>
          </a:p>
        </p:txBody>
      </p:sp>
      <p:sp>
        <p:nvSpPr>
          <p:cNvPr id="34" name="出自【趣你的PPT】(微信:qunideppt)：最优质的PPT资源库"/>
          <p:cNvSpPr txBox="1"/>
          <p:nvPr/>
        </p:nvSpPr>
        <p:spPr>
          <a:xfrm>
            <a:off x="4317710" y="4745827"/>
            <a:ext cx="2338080"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无监督学习</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出自【趣你的PPT】(微信:qunideppt)：最优质的PPT资源库"/>
          <p:cNvSpPr txBox="1"/>
          <p:nvPr/>
        </p:nvSpPr>
        <p:spPr>
          <a:xfrm>
            <a:off x="4321791" y="5031732"/>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根据类别未知</a:t>
            </a:r>
            <a:r>
              <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没有被标记</a:t>
            </a:r>
            <a:r>
              <a:rPr lang="en-US" altLang="zh-CN"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a:t>
            </a: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的训练样本解决模式识别中的各种问题</a:t>
            </a:r>
          </a:p>
        </p:txBody>
      </p:sp>
      <p:sp>
        <p:nvSpPr>
          <p:cNvPr id="37" name="出自【趣你的PPT】(微信:qunideppt)：最优质的PPT资源库">
            <a:extLst>
              <a:ext uri="{FF2B5EF4-FFF2-40B4-BE49-F238E27FC236}">
                <a16:creationId xmlns:a16="http://schemas.microsoft.com/office/drawing/2014/main" id="{E9749E4A-C4E5-4990-A0AF-8D38D5F7E8E5}"/>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感知机</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8" name="Picture 4" descr="http://img.weixinyidu.com/160302/7db9f80b.jpg">
            <a:extLst>
              <a:ext uri="{FF2B5EF4-FFF2-40B4-BE49-F238E27FC236}">
                <a16:creationId xmlns:a16="http://schemas.microsoft.com/office/drawing/2014/main" id="{D9D9173B-57F8-4AF0-812B-4EE2A9049F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575" y="2666975"/>
            <a:ext cx="2232433" cy="22324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mgsrc.baidu.com/imgad/pic/item/5366d0160924ab184c572d1a3efae6cd7b890b5e.jpg">
            <a:extLst>
              <a:ext uri="{FF2B5EF4-FFF2-40B4-BE49-F238E27FC236}">
                <a16:creationId xmlns:a16="http://schemas.microsoft.com/office/drawing/2014/main" id="{5A6EDB75-A4C8-4B1F-B160-17CB919E4D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61" t="1087" r="-50" b="12723"/>
          <a:stretch/>
        </p:blipFill>
        <p:spPr bwMode="auto">
          <a:xfrm>
            <a:off x="8986228" y="2666975"/>
            <a:ext cx="3066200" cy="22324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BBE70D2-2F07-4CFA-A7C2-14B9055413E2}"/>
              </a:ext>
            </a:extLst>
          </p:cNvPr>
          <p:cNvSpPr txBox="1"/>
          <p:nvPr/>
        </p:nvSpPr>
        <p:spPr>
          <a:xfrm>
            <a:off x="4364835" y="973444"/>
            <a:ext cx="2233535" cy="400110"/>
          </a:xfrm>
          <a:prstGeom prst="rect">
            <a:avLst/>
          </a:prstGeom>
          <a:noFill/>
        </p:spPr>
        <p:txBody>
          <a:bodyPr wrap="square" rtlCol="0">
            <a:spAutoFit/>
          </a:bodyPr>
          <a:lstStyle/>
          <a:p>
            <a:pPr algn="ctr"/>
            <a:r>
              <a:rPr lang="zh-CN" altLang="en-US" sz="2000" dirty="0">
                <a:solidFill>
                  <a:srgbClr val="FF0000"/>
                </a:solidFill>
                <a:latin typeface="微软雅黑" panose="020B0503020204020204" pitchFamily="34" charset="-122"/>
                <a:ea typeface="微软雅黑" panose="020B0503020204020204" pitchFamily="34" charset="-122"/>
              </a:rPr>
              <a:t>学习规则</a:t>
            </a:r>
          </a:p>
        </p:txBody>
      </p:sp>
    </p:spTree>
    <p:extLst>
      <p:ext uri="{BB962C8B-B14F-4D97-AF65-F5344CB8AC3E}">
        <p14:creationId xmlns:p14="http://schemas.microsoft.com/office/powerpoint/2010/main" val="152630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8"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8" grpId="0" animBg="1"/>
      <p:bldP spid="29" grpId="0" animBg="1"/>
      <p:bldP spid="30" grpId="0"/>
      <p:bldP spid="31" grpId="0"/>
      <p:bldP spid="32" grpId="0"/>
      <p:bldP spid="33" grpId="0"/>
      <p:bldP spid="34" grpId="0"/>
      <p:bldP spid="35"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52B8B79-B104-4833-A808-085616BE2E47}"/>
              </a:ext>
            </a:extLst>
          </p:cNvPr>
          <p:cNvSpPr/>
          <p:nvPr/>
        </p:nvSpPr>
        <p:spPr>
          <a:xfrm>
            <a:off x="6268794" y="3826515"/>
            <a:ext cx="5237487" cy="2684030"/>
          </a:xfrm>
          <a:prstGeom prst="rect">
            <a:avLst/>
          </a:prstGeom>
          <a:solidFill>
            <a:srgbClr val="0E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6F2E616-AA61-4C0E-9971-649DF5775A91}"/>
              </a:ext>
            </a:extLst>
          </p:cNvPr>
          <p:cNvSpPr/>
          <p:nvPr/>
        </p:nvSpPr>
        <p:spPr>
          <a:xfrm>
            <a:off x="698364" y="3843580"/>
            <a:ext cx="5237487" cy="2684184"/>
          </a:xfrm>
          <a:prstGeom prst="rect">
            <a:avLst/>
          </a:prstGeom>
          <a:solidFill>
            <a:srgbClr val="0E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3235A0B-4375-4690-8E7D-3D5E70F0DB4A}"/>
              </a:ext>
            </a:extLst>
          </p:cNvPr>
          <p:cNvSpPr/>
          <p:nvPr/>
        </p:nvSpPr>
        <p:spPr>
          <a:xfrm>
            <a:off x="698364" y="932770"/>
            <a:ext cx="10807917" cy="2684030"/>
          </a:xfrm>
          <a:prstGeom prst="rect">
            <a:avLst/>
          </a:prstGeom>
          <a:solidFill>
            <a:srgbClr val="0E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37" name="出自【趣你的PPT】(微信:qunideppt)：最优质的PPT资源库">
            <a:extLst>
              <a:ext uri="{FF2B5EF4-FFF2-40B4-BE49-F238E27FC236}">
                <a16:creationId xmlns:a16="http://schemas.microsoft.com/office/drawing/2014/main" id="{E9749E4A-C4E5-4990-A0AF-8D38D5F7E8E5}"/>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感知机</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 name="图片 7">
            <a:extLst>
              <a:ext uri="{FF2B5EF4-FFF2-40B4-BE49-F238E27FC236}">
                <a16:creationId xmlns:a16="http://schemas.microsoft.com/office/drawing/2014/main" id="{E3F0C785-FE9D-4CDA-B0B5-74D8016387C8}"/>
              </a:ext>
            </a:extLst>
          </p:cNvPr>
          <p:cNvPicPr>
            <a:picLocks noChangeAspect="1"/>
          </p:cNvPicPr>
          <p:nvPr/>
        </p:nvPicPr>
        <p:blipFill>
          <a:blip r:embed="rId3"/>
          <a:stretch>
            <a:fillRect/>
          </a:stretch>
        </p:blipFill>
        <p:spPr>
          <a:xfrm>
            <a:off x="3416044" y="1150476"/>
            <a:ext cx="1971675" cy="247650"/>
          </a:xfrm>
          <a:prstGeom prst="rect">
            <a:avLst/>
          </a:prstGeom>
        </p:spPr>
      </p:pic>
      <p:pic>
        <p:nvPicPr>
          <p:cNvPr id="14" name="图片 13">
            <a:extLst>
              <a:ext uri="{FF2B5EF4-FFF2-40B4-BE49-F238E27FC236}">
                <a16:creationId xmlns:a16="http://schemas.microsoft.com/office/drawing/2014/main" id="{31C6AC45-D39E-496E-930F-5406F9018695}"/>
              </a:ext>
            </a:extLst>
          </p:cNvPr>
          <p:cNvPicPr>
            <a:picLocks noChangeAspect="1"/>
          </p:cNvPicPr>
          <p:nvPr/>
        </p:nvPicPr>
        <p:blipFill>
          <a:blip r:embed="rId4"/>
          <a:stretch>
            <a:fillRect/>
          </a:stretch>
        </p:blipFill>
        <p:spPr>
          <a:xfrm>
            <a:off x="5758807" y="998076"/>
            <a:ext cx="3905250" cy="552450"/>
          </a:xfrm>
          <a:prstGeom prst="rect">
            <a:avLst/>
          </a:prstGeom>
        </p:spPr>
      </p:pic>
      <p:pic>
        <p:nvPicPr>
          <p:cNvPr id="15" name="图片 14">
            <a:extLst>
              <a:ext uri="{FF2B5EF4-FFF2-40B4-BE49-F238E27FC236}">
                <a16:creationId xmlns:a16="http://schemas.microsoft.com/office/drawing/2014/main" id="{B7C6CF6E-9E7A-480E-B724-30ED36A80ACC}"/>
              </a:ext>
            </a:extLst>
          </p:cNvPr>
          <p:cNvPicPr>
            <a:picLocks noChangeAspect="1"/>
          </p:cNvPicPr>
          <p:nvPr/>
        </p:nvPicPr>
        <p:blipFill>
          <a:blip r:embed="rId5"/>
          <a:stretch>
            <a:fillRect/>
          </a:stretch>
        </p:blipFill>
        <p:spPr>
          <a:xfrm>
            <a:off x="1767429" y="1760241"/>
            <a:ext cx="1504950" cy="1485900"/>
          </a:xfrm>
          <a:prstGeom prst="rect">
            <a:avLst/>
          </a:prstGeom>
        </p:spPr>
      </p:pic>
      <p:pic>
        <p:nvPicPr>
          <p:cNvPr id="16" name="图片 15">
            <a:extLst>
              <a:ext uri="{FF2B5EF4-FFF2-40B4-BE49-F238E27FC236}">
                <a16:creationId xmlns:a16="http://schemas.microsoft.com/office/drawing/2014/main" id="{4918E5A2-B50A-47E0-868E-54D2AAA67AA9}"/>
              </a:ext>
            </a:extLst>
          </p:cNvPr>
          <p:cNvPicPr>
            <a:picLocks noChangeAspect="1"/>
          </p:cNvPicPr>
          <p:nvPr/>
        </p:nvPicPr>
        <p:blipFill>
          <a:blip r:embed="rId6"/>
          <a:stretch>
            <a:fillRect/>
          </a:stretch>
        </p:blipFill>
        <p:spPr>
          <a:xfrm>
            <a:off x="3968494" y="1779291"/>
            <a:ext cx="1419225" cy="1447800"/>
          </a:xfrm>
          <a:prstGeom prst="rect">
            <a:avLst/>
          </a:prstGeom>
        </p:spPr>
      </p:pic>
      <p:pic>
        <p:nvPicPr>
          <p:cNvPr id="17" name="图片 16">
            <a:extLst>
              <a:ext uri="{FF2B5EF4-FFF2-40B4-BE49-F238E27FC236}">
                <a16:creationId xmlns:a16="http://schemas.microsoft.com/office/drawing/2014/main" id="{F401C874-48A0-48F3-B5D0-C209B7DB8313}"/>
              </a:ext>
            </a:extLst>
          </p:cNvPr>
          <p:cNvPicPr>
            <a:picLocks noChangeAspect="1"/>
          </p:cNvPicPr>
          <p:nvPr/>
        </p:nvPicPr>
        <p:blipFill>
          <a:blip r:embed="rId7"/>
          <a:stretch>
            <a:fillRect/>
          </a:stretch>
        </p:blipFill>
        <p:spPr>
          <a:xfrm>
            <a:off x="6083834" y="1760241"/>
            <a:ext cx="1428750" cy="1466850"/>
          </a:xfrm>
          <a:prstGeom prst="rect">
            <a:avLst/>
          </a:prstGeom>
        </p:spPr>
      </p:pic>
      <p:sp>
        <p:nvSpPr>
          <p:cNvPr id="18" name="矩形 17">
            <a:extLst>
              <a:ext uri="{FF2B5EF4-FFF2-40B4-BE49-F238E27FC236}">
                <a16:creationId xmlns:a16="http://schemas.microsoft.com/office/drawing/2014/main" id="{83C4FF9B-10B3-4129-8493-9A6C64C748FF}"/>
              </a:ext>
            </a:extLst>
          </p:cNvPr>
          <p:cNvSpPr/>
          <p:nvPr/>
        </p:nvSpPr>
        <p:spPr>
          <a:xfrm>
            <a:off x="698364" y="1089635"/>
            <a:ext cx="2346592" cy="369332"/>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supervised training</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680DD3F1-2BAC-4D4C-BCD7-C618375436D0}"/>
              </a:ext>
            </a:extLst>
          </p:cNvPr>
          <p:cNvPicPr>
            <a:picLocks noChangeAspect="1"/>
          </p:cNvPicPr>
          <p:nvPr/>
        </p:nvPicPr>
        <p:blipFill>
          <a:blip r:embed="rId8"/>
          <a:stretch>
            <a:fillRect/>
          </a:stretch>
        </p:blipFill>
        <p:spPr>
          <a:xfrm>
            <a:off x="855525" y="4214325"/>
            <a:ext cx="1171575" cy="333375"/>
          </a:xfrm>
          <a:prstGeom prst="rect">
            <a:avLst/>
          </a:prstGeom>
        </p:spPr>
      </p:pic>
      <p:pic>
        <p:nvPicPr>
          <p:cNvPr id="20" name="图片 19">
            <a:extLst>
              <a:ext uri="{FF2B5EF4-FFF2-40B4-BE49-F238E27FC236}">
                <a16:creationId xmlns:a16="http://schemas.microsoft.com/office/drawing/2014/main" id="{7DD773EC-E574-4D19-A2DF-114CA3069B57}"/>
              </a:ext>
            </a:extLst>
          </p:cNvPr>
          <p:cNvPicPr>
            <a:picLocks noChangeAspect="1"/>
          </p:cNvPicPr>
          <p:nvPr/>
        </p:nvPicPr>
        <p:blipFill>
          <a:blip r:embed="rId9"/>
          <a:stretch>
            <a:fillRect/>
          </a:stretch>
        </p:blipFill>
        <p:spPr>
          <a:xfrm>
            <a:off x="2519904" y="3978341"/>
            <a:ext cx="3305175" cy="771525"/>
          </a:xfrm>
          <a:prstGeom prst="rect">
            <a:avLst/>
          </a:prstGeom>
        </p:spPr>
      </p:pic>
      <p:pic>
        <p:nvPicPr>
          <p:cNvPr id="21" name="图片 20">
            <a:extLst>
              <a:ext uri="{FF2B5EF4-FFF2-40B4-BE49-F238E27FC236}">
                <a16:creationId xmlns:a16="http://schemas.microsoft.com/office/drawing/2014/main" id="{237402A1-5E76-4703-97F9-2916E47C8354}"/>
              </a:ext>
            </a:extLst>
          </p:cNvPr>
          <p:cNvPicPr>
            <a:picLocks noChangeAspect="1"/>
          </p:cNvPicPr>
          <p:nvPr/>
        </p:nvPicPr>
        <p:blipFill>
          <a:blip r:embed="rId10"/>
          <a:stretch>
            <a:fillRect/>
          </a:stretch>
        </p:blipFill>
        <p:spPr>
          <a:xfrm>
            <a:off x="6428655" y="4237294"/>
            <a:ext cx="2943225" cy="285750"/>
          </a:xfrm>
          <a:prstGeom prst="rect">
            <a:avLst/>
          </a:prstGeom>
        </p:spPr>
      </p:pic>
      <p:pic>
        <p:nvPicPr>
          <p:cNvPr id="22" name="图片 21">
            <a:extLst>
              <a:ext uri="{FF2B5EF4-FFF2-40B4-BE49-F238E27FC236}">
                <a16:creationId xmlns:a16="http://schemas.microsoft.com/office/drawing/2014/main" id="{96E26EC5-E349-4C1A-AC92-B40F1E2DA104}"/>
              </a:ext>
            </a:extLst>
          </p:cNvPr>
          <p:cNvPicPr>
            <a:picLocks noChangeAspect="1"/>
          </p:cNvPicPr>
          <p:nvPr/>
        </p:nvPicPr>
        <p:blipFill>
          <a:blip r:embed="rId11"/>
          <a:stretch>
            <a:fillRect/>
          </a:stretch>
        </p:blipFill>
        <p:spPr>
          <a:xfrm>
            <a:off x="6428655" y="5360877"/>
            <a:ext cx="2886075" cy="514350"/>
          </a:xfrm>
          <a:prstGeom prst="rect">
            <a:avLst/>
          </a:prstGeom>
        </p:spPr>
      </p:pic>
      <p:pic>
        <p:nvPicPr>
          <p:cNvPr id="23" name="图片 22">
            <a:extLst>
              <a:ext uri="{FF2B5EF4-FFF2-40B4-BE49-F238E27FC236}">
                <a16:creationId xmlns:a16="http://schemas.microsoft.com/office/drawing/2014/main" id="{8ECB4C62-9229-4741-A726-B99BF96A2A9B}"/>
              </a:ext>
            </a:extLst>
          </p:cNvPr>
          <p:cNvPicPr>
            <a:picLocks noChangeAspect="1"/>
          </p:cNvPicPr>
          <p:nvPr/>
        </p:nvPicPr>
        <p:blipFill>
          <a:blip r:embed="rId12"/>
          <a:stretch>
            <a:fillRect/>
          </a:stretch>
        </p:blipFill>
        <p:spPr>
          <a:xfrm>
            <a:off x="2498586" y="4884627"/>
            <a:ext cx="1552575" cy="1466850"/>
          </a:xfrm>
          <a:prstGeom prst="rect">
            <a:avLst/>
          </a:prstGeom>
        </p:spPr>
      </p:pic>
      <p:pic>
        <p:nvPicPr>
          <p:cNvPr id="24" name="图片 23">
            <a:extLst>
              <a:ext uri="{FF2B5EF4-FFF2-40B4-BE49-F238E27FC236}">
                <a16:creationId xmlns:a16="http://schemas.microsoft.com/office/drawing/2014/main" id="{59A8DD2F-AA6D-4B46-8B3D-21B9DF40BC1D}"/>
              </a:ext>
            </a:extLst>
          </p:cNvPr>
          <p:cNvPicPr>
            <a:picLocks noChangeAspect="1"/>
          </p:cNvPicPr>
          <p:nvPr/>
        </p:nvPicPr>
        <p:blipFill>
          <a:blip r:embed="rId13"/>
          <a:stretch>
            <a:fillRect/>
          </a:stretch>
        </p:blipFill>
        <p:spPr>
          <a:xfrm>
            <a:off x="855525" y="4918291"/>
            <a:ext cx="1485900" cy="1438275"/>
          </a:xfrm>
          <a:prstGeom prst="rect">
            <a:avLst/>
          </a:prstGeom>
        </p:spPr>
      </p:pic>
      <p:pic>
        <p:nvPicPr>
          <p:cNvPr id="26" name="图片 25">
            <a:extLst>
              <a:ext uri="{FF2B5EF4-FFF2-40B4-BE49-F238E27FC236}">
                <a16:creationId xmlns:a16="http://schemas.microsoft.com/office/drawing/2014/main" id="{B5669F71-9F38-4979-9F1D-0799D188D59C}"/>
              </a:ext>
            </a:extLst>
          </p:cNvPr>
          <p:cNvPicPr>
            <a:picLocks noChangeAspect="1"/>
          </p:cNvPicPr>
          <p:nvPr/>
        </p:nvPicPr>
        <p:blipFill>
          <a:blip r:embed="rId14"/>
          <a:stretch>
            <a:fillRect/>
          </a:stretch>
        </p:blipFill>
        <p:spPr>
          <a:xfrm>
            <a:off x="9686605" y="4876794"/>
            <a:ext cx="1447800" cy="1447800"/>
          </a:xfrm>
          <a:prstGeom prst="rect">
            <a:avLst/>
          </a:prstGeom>
        </p:spPr>
      </p:pic>
    </p:spTree>
    <p:extLst>
      <p:ext uri="{BB962C8B-B14F-4D97-AF65-F5344CB8AC3E}">
        <p14:creationId xmlns:p14="http://schemas.microsoft.com/office/powerpoint/2010/main" val="2296976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52B8B79-B104-4833-A808-085616BE2E47}"/>
              </a:ext>
            </a:extLst>
          </p:cNvPr>
          <p:cNvSpPr/>
          <p:nvPr/>
        </p:nvSpPr>
        <p:spPr>
          <a:xfrm>
            <a:off x="6516443" y="932769"/>
            <a:ext cx="4921305" cy="3591031"/>
          </a:xfrm>
          <a:prstGeom prst="rect">
            <a:avLst/>
          </a:prstGeom>
          <a:solidFill>
            <a:srgbClr val="0E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6F2E616-AA61-4C0E-9971-649DF5775A91}"/>
              </a:ext>
            </a:extLst>
          </p:cNvPr>
          <p:cNvSpPr/>
          <p:nvPr/>
        </p:nvSpPr>
        <p:spPr>
          <a:xfrm>
            <a:off x="698364" y="3843580"/>
            <a:ext cx="5237487" cy="2684184"/>
          </a:xfrm>
          <a:prstGeom prst="rect">
            <a:avLst/>
          </a:prstGeom>
          <a:solidFill>
            <a:srgbClr val="0E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37" name="出自【趣你的PPT】(微信:qunideppt)：最优质的PPT资源库">
            <a:extLst>
              <a:ext uri="{FF2B5EF4-FFF2-40B4-BE49-F238E27FC236}">
                <a16:creationId xmlns:a16="http://schemas.microsoft.com/office/drawing/2014/main" id="{E9749E4A-C4E5-4990-A0AF-8D38D5F7E8E5}"/>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感知机</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a:extLst>
              <a:ext uri="{FF2B5EF4-FFF2-40B4-BE49-F238E27FC236}">
                <a16:creationId xmlns:a16="http://schemas.microsoft.com/office/drawing/2014/main" id="{84F6484F-D7C3-4DA9-A542-0E0E30D3D82F}"/>
              </a:ext>
            </a:extLst>
          </p:cNvPr>
          <p:cNvSpPr/>
          <p:nvPr/>
        </p:nvSpPr>
        <p:spPr>
          <a:xfrm>
            <a:off x="698365" y="932770"/>
            <a:ext cx="5570429" cy="2684030"/>
          </a:xfrm>
          <a:prstGeom prst="rect">
            <a:avLst/>
          </a:prstGeom>
          <a:solidFill>
            <a:srgbClr val="0E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C0F53AD2-97D5-4810-B518-FD24FE15A313}"/>
              </a:ext>
            </a:extLst>
          </p:cNvPr>
          <p:cNvPicPr>
            <a:picLocks noChangeAspect="1"/>
          </p:cNvPicPr>
          <p:nvPr/>
        </p:nvPicPr>
        <p:blipFill>
          <a:blip r:embed="rId3"/>
          <a:stretch>
            <a:fillRect/>
          </a:stretch>
        </p:blipFill>
        <p:spPr>
          <a:xfrm>
            <a:off x="946014" y="1193128"/>
            <a:ext cx="3324225" cy="752475"/>
          </a:xfrm>
          <a:prstGeom prst="rect">
            <a:avLst/>
          </a:prstGeom>
        </p:spPr>
      </p:pic>
      <p:pic>
        <p:nvPicPr>
          <p:cNvPr id="3" name="图片 2">
            <a:extLst>
              <a:ext uri="{FF2B5EF4-FFF2-40B4-BE49-F238E27FC236}">
                <a16:creationId xmlns:a16="http://schemas.microsoft.com/office/drawing/2014/main" id="{B15C4C02-F97C-4365-A5A0-A8F7B755AD4C}"/>
              </a:ext>
            </a:extLst>
          </p:cNvPr>
          <p:cNvPicPr>
            <a:picLocks noChangeAspect="1"/>
          </p:cNvPicPr>
          <p:nvPr/>
        </p:nvPicPr>
        <p:blipFill>
          <a:blip r:embed="rId4"/>
          <a:stretch>
            <a:fillRect/>
          </a:stretch>
        </p:blipFill>
        <p:spPr>
          <a:xfrm>
            <a:off x="946014" y="2274785"/>
            <a:ext cx="2914650" cy="266700"/>
          </a:xfrm>
          <a:prstGeom prst="rect">
            <a:avLst/>
          </a:prstGeom>
        </p:spPr>
      </p:pic>
      <p:pic>
        <p:nvPicPr>
          <p:cNvPr id="6" name="图片 5">
            <a:extLst>
              <a:ext uri="{FF2B5EF4-FFF2-40B4-BE49-F238E27FC236}">
                <a16:creationId xmlns:a16="http://schemas.microsoft.com/office/drawing/2014/main" id="{C4CDA7EE-5082-46EA-9E31-0E0E1F200E27}"/>
              </a:ext>
            </a:extLst>
          </p:cNvPr>
          <p:cNvPicPr>
            <a:picLocks noChangeAspect="1"/>
          </p:cNvPicPr>
          <p:nvPr/>
        </p:nvPicPr>
        <p:blipFill>
          <a:blip r:embed="rId5"/>
          <a:stretch>
            <a:fillRect/>
          </a:stretch>
        </p:blipFill>
        <p:spPr>
          <a:xfrm>
            <a:off x="950857" y="2870667"/>
            <a:ext cx="2971800" cy="523875"/>
          </a:xfrm>
          <a:prstGeom prst="rect">
            <a:avLst/>
          </a:prstGeom>
        </p:spPr>
      </p:pic>
      <p:pic>
        <p:nvPicPr>
          <p:cNvPr id="9" name="图片 8">
            <a:extLst>
              <a:ext uri="{FF2B5EF4-FFF2-40B4-BE49-F238E27FC236}">
                <a16:creationId xmlns:a16="http://schemas.microsoft.com/office/drawing/2014/main" id="{A624A49B-FBA1-401E-A169-3E6BC5BCC9A5}"/>
              </a:ext>
            </a:extLst>
          </p:cNvPr>
          <p:cNvPicPr>
            <a:picLocks noChangeAspect="1"/>
          </p:cNvPicPr>
          <p:nvPr/>
        </p:nvPicPr>
        <p:blipFill>
          <a:blip r:embed="rId6"/>
          <a:stretch>
            <a:fillRect/>
          </a:stretch>
        </p:blipFill>
        <p:spPr>
          <a:xfrm>
            <a:off x="4586931" y="1956267"/>
            <a:ext cx="1476375" cy="1438275"/>
          </a:xfrm>
          <a:prstGeom prst="rect">
            <a:avLst/>
          </a:prstGeom>
        </p:spPr>
      </p:pic>
      <p:pic>
        <p:nvPicPr>
          <p:cNvPr id="10" name="图片 9">
            <a:extLst>
              <a:ext uri="{FF2B5EF4-FFF2-40B4-BE49-F238E27FC236}">
                <a16:creationId xmlns:a16="http://schemas.microsoft.com/office/drawing/2014/main" id="{2722D7C9-453F-49A4-B7CC-F9AEF079D0D3}"/>
              </a:ext>
            </a:extLst>
          </p:cNvPr>
          <p:cNvPicPr>
            <a:picLocks noChangeAspect="1"/>
          </p:cNvPicPr>
          <p:nvPr/>
        </p:nvPicPr>
        <p:blipFill>
          <a:blip r:embed="rId7"/>
          <a:stretch>
            <a:fillRect/>
          </a:stretch>
        </p:blipFill>
        <p:spPr>
          <a:xfrm>
            <a:off x="7256820" y="1150135"/>
            <a:ext cx="3400425" cy="742950"/>
          </a:xfrm>
          <a:prstGeom prst="rect">
            <a:avLst/>
          </a:prstGeom>
        </p:spPr>
      </p:pic>
      <p:pic>
        <p:nvPicPr>
          <p:cNvPr id="11" name="图片 10">
            <a:extLst>
              <a:ext uri="{FF2B5EF4-FFF2-40B4-BE49-F238E27FC236}">
                <a16:creationId xmlns:a16="http://schemas.microsoft.com/office/drawing/2014/main" id="{773842B1-36EA-4A0F-898E-ADEFD67CDA46}"/>
              </a:ext>
            </a:extLst>
          </p:cNvPr>
          <p:cNvPicPr>
            <a:picLocks noChangeAspect="1"/>
          </p:cNvPicPr>
          <p:nvPr/>
        </p:nvPicPr>
        <p:blipFill>
          <a:blip r:embed="rId8"/>
          <a:stretch>
            <a:fillRect/>
          </a:stretch>
        </p:blipFill>
        <p:spPr>
          <a:xfrm>
            <a:off x="7383594" y="2163263"/>
            <a:ext cx="2962275" cy="523875"/>
          </a:xfrm>
          <a:prstGeom prst="rect">
            <a:avLst/>
          </a:prstGeom>
        </p:spPr>
      </p:pic>
      <p:pic>
        <p:nvPicPr>
          <p:cNvPr id="12" name="图片 11">
            <a:extLst>
              <a:ext uri="{FF2B5EF4-FFF2-40B4-BE49-F238E27FC236}">
                <a16:creationId xmlns:a16="http://schemas.microsoft.com/office/drawing/2014/main" id="{652C88A8-8A31-415B-8111-3EB47C976936}"/>
              </a:ext>
            </a:extLst>
          </p:cNvPr>
          <p:cNvPicPr>
            <a:picLocks noChangeAspect="1"/>
          </p:cNvPicPr>
          <p:nvPr/>
        </p:nvPicPr>
        <p:blipFill>
          <a:blip r:embed="rId9"/>
          <a:stretch>
            <a:fillRect/>
          </a:stretch>
        </p:blipFill>
        <p:spPr>
          <a:xfrm>
            <a:off x="8248432" y="2870667"/>
            <a:ext cx="1457325" cy="1419225"/>
          </a:xfrm>
          <a:prstGeom prst="rect">
            <a:avLst/>
          </a:prstGeom>
        </p:spPr>
      </p:pic>
      <p:sp>
        <p:nvSpPr>
          <p:cNvPr id="30" name="矩形 29">
            <a:extLst>
              <a:ext uri="{FF2B5EF4-FFF2-40B4-BE49-F238E27FC236}">
                <a16:creationId xmlns:a16="http://schemas.microsoft.com/office/drawing/2014/main" id="{E9571680-EB74-4977-A1E1-D382918DA8F1}"/>
              </a:ext>
            </a:extLst>
          </p:cNvPr>
          <p:cNvSpPr/>
          <p:nvPr/>
        </p:nvSpPr>
        <p:spPr>
          <a:xfrm>
            <a:off x="6200261" y="4721187"/>
            <a:ext cx="5237487" cy="1806576"/>
          </a:xfrm>
          <a:prstGeom prst="rect">
            <a:avLst/>
          </a:prstGeom>
          <a:solidFill>
            <a:srgbClr val="0E3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4B6C763-71C1-4DEB-865A-933FA5012084}"/>
              </a:ext>
            </a:extLst>
          </p:cNvPr>
          <p:cNvPicPr>
            <a:picLocks noChangeAspect="1"/>
          </p:cNvPicPr>
          <p:nvPr/>
        </p:nvPicPr>
        <p:blipFill>
          <a:blip r:embed="rId10"/>
          <a:stretch>
            <a:fillRect/>
          </a:stretch>
        </p:blipFill>
        <p:spPr>
          <a:xfrm>
            <a:off x="1896011" y="4233742"/>
            <a:ext cx="2838450" cy="828675"/>
          </a:xfrm>
          <a:prstGeom prst="rect">
            <a:avLst/>
          </a:prstGeom>
        </p:spPr>
      </p:pic>
      <p:pic>
        <p:nvPicPr>
          <p:cNvPr id="28" name="图片 27">
            <a:extLst>
              <a:ext uri="{FF2B5EF4-FFF2-40B4-BE49-F238E27FC236}">
                <a16:creationId xmlns:a16="http://schemas.microsoft.com/office/drawing/2014/main" id="{8F72514C-9726-4879-A54F-4203923C80F9}"/>
              </a:ext>
            </a:extLst>
          </p:cNvPr>
          <p:cNvPicPr>
            <a:picLocks noChangeAspect="1"/>
          </p:cNvPicPr>
          <p:nvPr/>
        </p:nvPicPr>
        <p:blipFill>
          <a:blip r:embed="rId11"/>
          <a:stretch>
            <a:fillRect/>
          </a:stretch>
        </p:blipFill>
        <p:spPr>
          <a:xfrm>
            <a:off x="2024598" y="5328976"/>
            <a:ext cx="2581275" cy="257175"/>
          </a:xfrm>
          <a:prstGeom prst="rect">
            <a:avLst/>
          </a:prstGeom>
        </p:spPr>
      </p:pic>
      <p:pic>
        <p:nvPicPr>
          <p:cNvPr id="29" name="图片 28">
            <a:extLst>
              <a:ext uri="{FF2B5EF4-FFF2-40B4-BE49-F238E27FC236}">
                <a16:creationId xmlns:a16="http://schemas.microsoft.com/office/drawing/2014/main" id="{B8C0F4BF-0AB2-47BA-97AE-4A41F014A926}"/>
              </a:ext>
            </a:extLst>
          </p:cNvPr>
          <p:cNvPicPr>
            <a:picLocks noChangeAspect="1"/>
          </p:cNvPicPr>
          <p:nvPr/>
        </p:nvPicPr>
        <p:blipFill>
          <a:blip r:embed="rId12"/>
          <a:stretch>
            <a:fillRect/>
          </a:stretch>
        </p:blipFill>
        <p:spPr>
          <a:xfrm>
            <a:off x="2608126" y="5815853"/>
            <a:ext cx="1104900" cy="257175"/>
          </a:xfrm>
          <a:prstGeom prst="rect">
            <a:avLst/>
          </a:prstGeom>
        </p:spPr>
      </p:pic>
      <p:pic>
        <p:nvPicPr>
          <p:cNvPr id="33" name="图片 32">
            <a:extLst>
              <a:ext uri="{FF2B5EF4-FFF2-40B4-BE49-F238E27FC236}">
                <a16:creationId xmlns:a16="http://schemas.microsoft.com/office/drawing/2014/main" id="{DA1DF8D1-5D7F-4386-9F01-17C0D8BB8765}"/>
              </a:ext>
            </a:extLst>
          </p:cNvPr>
          <p:cNvPicPr>
            <a:picLocks noChangeAspect="1"/>
          </p:cNvPicPr>
          <p:nvPr/>
        </p:nvPicPr>
        <p:blipFill>
          <a:blip r:embed="rId13"/>
          <a:stretch>
            <a:fillRect/>
          </a:stretch>
        </p:blipFill>
        <p:spPr>
          <a:xfrm>
            <a:off x="8692208" y="5297524"/>
            <a:ext cx="1428750" cy="257175"/>
          </a:xfrm>
          <a:prstGeom prst="rect">
            <a:avLst/>
          </a:prstGeom>
        </p:spPr>
      </p:pic>
      <p:pic>
        <p:nvPicPr>
          <p:cNvPr id="34" name="图片 33">
            <a:extLst>
              <a:ext uri="{FF2B5EF4-FFF2-40B4-BE49-F238E27FC236}">
                <a16:creationId xmlns:a16="http://schemas.microsoft.com/office/drawing/2014/main" id="{A562DBC2-9B5C-4BF4-9EB3-5881D2B249CA}"/>
              </a:ext>
            </a:extLst>
          </p:cNvPr>
          <p:cNvPicPr>
            <a:picLocks noChangeAspect="1"/>
          </p:cNvPicPr>
          <p:nvPr/>
        </p:nvPicPr>
        <p:blipFill>
          <a:blip r:embed="rId14"/>
          <a:stretch>
            <a:fillRect/>
          </a:stretch>
        </p:blipFill>
        <p:spPr>
          <a:xfrm>
            <a:off x="8692208" y="5824877"/>
            <a:ext cx="1181100" cy="295275"/>
          </a:xfrm>
          <a:prstGeom prst="rect">
            <a:avLst/>
          </a:prstGeom>
        </p:spPr>
      </p:pic>
      <p:sp>
        <p:nvSpPr>
          <p:cNvPr id="35" name="矩形 34">
            <a:extLst>
              <a:ext uri="{FF2B5EF4-FFF2-40B4-BE49-F238E27FC236}">
                <a16:creationId xmlns:a16="http://schemas.microsoft.com/office/drawing/2014/main" id="{363E2A80-C11E-4CA9-B14F-A63F71E59A46}"/>
              </a:ext>
            </a:extLst>
          </p:cNvPr>
          <p:cNvSpPr/>
          <p:nvPr/>
        </p:nvSpPr>
        <p:spPr>
          <a:xfrm>
            <a:off x="6496513" y="5569677"/>
            <a:ext cx="1952988" cy="369332"/>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Perceptron Rule</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220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pic>
        <p:nvPicPr>
          <p:cNvPr id="62" name="图片 61">
            <a:extLst>
              <a:ext uri="{FF2B5EF4-FFF2-40B4-BE49-F238E27FC236}">
                <a16:creationId xmlns:a16="http://schemas.microsoft.com/office/drawing/2014/main" id="{F5357F69-0592-4038-AAE1-A64C4B296A05}"/>
              </a:ext>
            </a:extLst>
          </p:cNvPr>
          <p:cNvPicPr>
            <a:picLocks noChangeAspect="1"/>
          </p:cNvPicPr>
          <p:nvPr/>
        </p:nvPicPr>
        <p:blipFill>
          <a:blip r:embed="rId2"/>
          <a:stretch>
            <a:fillRect/>
          </a:stretch>
        </p:blipFill>
        <p:spPr>
          <a:xfrm>
            <a:off x="946014" y="1317436"/>
            <a:ext cx="4448175" cy="4695825"/>
          </a:xfrm>
          <a:prstGeom prst="rect">
            <a:avLst/>
          </a:prstGeom>
        </p:spPr>
      </p:pic>
      <p:pic>
        <p:nvPicPr>
          <p:cNvPr id="63" name="图片 62">
            <a:extLst>
              <a:ext uri="{FF2B5EF4-FFF2-40B4-BE49-F238E27FC236}">
                <a16:creationId xmlns:a16="http://schemas.microsoft.com/office/drawing/2014/main" id="{373B24EB-0012-4F01-B029-ACDA2D92BB4D}"/>
              </a:ext>
            </a:extLst>
          </p:cNvPr>
          <p:cNvPicPr>
            <a:picLocks noChangeAspect="1"/>
          </p:cNvPicPr>
          <p:nvPr/>
        </p:nvPicPr>
        <p:blipFill>
          <a:blip r:embed="rId3"/>
          <a:stretch>
            <a:fillRect/>
          </a:stretch>
        </p:blipFill>
        <p:spPr>
          <a:xfrm>
            <a:off x="6586537" y="1317436"/>
            <a:ext cx="4505325" cy="4467225"/>
          </a:xfrm>
          <a:prstGeom prst="rect">
            <a:avLst/>
          </a:prstGeom>
        </p:spPr>
      </p:pic>
      <p:sp>
        <p:nvSpPr>
          <p:cNvPr id="64" name="出自【趣你的PPT】(微信:qunideppt)：最优质的PPT资源库">
            <a:extLst>
              <a:ext uri="{FF2B5EF4-FFF2-40B4-BE49-F238E27FC236}">
                <a16:creationId xmlns:a16="http://schemas.microsoft.com/office/drawing/2014/main" id="{59428062-8201-44ED-8815-5688E76A8332}"/>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感知机</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16984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出自【趣你的PPT】(微信:qunideppt)：最优质的PPT资源库"/>
          <p:cNvSpPr/>
          <p:nvPr/>
        </p:nvSpPr>
        <p:spPr>
          <a:xfrm flipV="1">
            <a:off x="1217575" y="1930045"/>
            <a:ext cx="1695236" cy="1695236"/>
          </a:xfrm>
          <a:prstGeom prst="arc">
            <a:avLst>
              <a:gd name="adj1" fmla="val 17688587"/>
              <a:gd name="adj2" fmla="val 14471894"/>
            </a:avLst>
          </a:prstGeom>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出自【趣你的PPT】(微信:qunideppt)：最优质的PPT资源库"/>
          <p:cNvSpPr txBox="1"/>
          <p:nvPr/>
        </p:nvSpPr>
        <p:spPr>
          <a:xfrm>
            <a:off x="1857721" y="3389200"/>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01</a:t>
            </a:r>
          </a:p>
        </p:txBody>
      </p:sp>
      <p:grpSp>
        <p:nvGrpSpPr>
          <p:cNvPr id="7" name="Group 6出自【趣你的PPT】(微信:qunideppt)：最优质的PPT资源库"/>
          <p:cNvGrpSpPr/>
          <p:nvPr/>
        </p:nvGrpSpPr>
        <p:grpSpPr>
          <a:xfrm>
            <a:off x="9814546" y="2436564"/>
            <a:ext cx="676531" cy="709803"/>
            <a:chOff x="2124593" y="5014340"/>
            <a:chExt cx="676531" cy="709803"/>
          </a:xfrm>
          <a:solidFill>
            <a:srgbClr val="FDFDFD">
              <a:alpha val="78000"/>
            </a:srgbClr>
          </a:solidFill>
        </p:grpSpPr>
        <p:sp>
          <p:nvSpPr>
            <p:cNvPr id="8" name="出自【趣你的PPT】(微信:qunideppt)：最优质的PPT资源库"/>
            <p:cNvSpPr>
              <a:spLocks/>
            </p:cNvSpPr>
            <p:nvPr/>
          </p:nvSpPr>
          <p:spPr bwMode="auto">
            <a:xfrm>
              <a:off x="2124593" y="5097522"/>
              <a:ext cx="271720" cy="543443"/>
            </a:xfrm>
            <a:custGeom>
              <a:avLst/>
              <a:gdLst>
                <a:gd name="T0" fmla="*/ 17 w 49"/>
                <a:gd name="T1" fmla="*/ 33 h 98"/>
                <a:gd name="T2" fmla="*/ 0 w 49"/>
                <a:gd name="T3" fmla="*/ 33 h 98"/>
                <a:gd name="T4" fmla="*/ 0 w 49"/>
                <a:gd name="T5" fmla="*/ 65 h 98"/>
                <a:gd name="T6" fmla="*/ 17 w 49"/>
                <a:gd name="T7" fmla="*/ 65 h 98"/>
                <a:gd name="T8" fmla="*/ 49 w 49"/>
                <a:gd name="T9" fmla="*/ 98 h 98"/>
                <a:gd name="T10" fmla="*/ 49 w 49"/>
                <a:gd name="T11" fmla="*/ 0 h 98"/>
                <a:gd name="T12" fmla="*/ 17 w 49"/>
                <a:gd name="T13" fmla="*/ 33 h 98"/>
                <a:gd name="T14" fmla="*/ 17 w 49"/>
                <a:gd name="T15" fmla="*/ 3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17" y="33"/>
                  </a:moveTo>
                  <a:lnTo>
                    <a:pt x="0" y="33"/>
                  </a:lnTo>
                  <a:lnTo>
                    <a:pt x="0" y="65"/>
                  </a:lnTo>
                  <a:lnTo>
                    <a:pt x="17" y="65"/>
                  </a:lnTo>
                  <a:lnTo>
                    <a:pt x="49" y="98"/>
                  </a:lnTo>
                  <a:lnTo>
                    <a:pt x="49" y="0"/>
                  </a:lnTo>
                  <a:lnTo>
                    <a:pt x="17" y="33"/>
                  </a:lnTo>
                  <a:lnTo>
                    <a:pt x="1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出自【趣你的PPT】(微信:qunideppt)：最优质的PPT资源库"/>
            <p:cNvSpPr>
              <a:spLocks/>
            </p:cNvSpPr>
            <p:nvPr/>
          </p:nvSpPr>
          <p:spPr bwMode="auto">
            <a:xfrm>
              <a:off x="2440679" y="5252791"/>
              <a:ext cx="83178" cy="227357"/>
            </a:xfrm>
            <a:custGeom>
              <a:avLst/>
              <a:gdLst>
                <a:gd name="T0" fmla="*/ 11 w 35"/>
                <a:gd name="T1" fmla="*/ 0 h 92"/>
                <a:gd name="T2" fmla="*/ 0 w 35"/>
                <a:gd name="T3" fmla="*/ 22 h 92"/>
                <a:gd name="T4" fmla="*/ 0 w 35"/>
                <a:gd name="T5" fmla="*/ 22 h 92"/>
                <a:gd name="T6" fmla="*/ 11 w 35"/>
                <a:gd name="T7" fmla="*/ 46 h 92"/>
                <a:gd name="T8" fmla="*/ 0 w 35"/>
                <a:gd name="T9" fmla="*/ 70 h 92"/>
                <a:gd name="T10" fmla="*/ 0 w 35"/>
                <a:gd name="T11" fmla="*/ 70 h 92"/>
                <a:gd name="T12" fmla="*/ 11 w 35"/>
                <a:gd name="T13" fmla="*/ 92 h 92"/>
                <a:gd name="T14" fmla="*/ 35 w 35"/>
                <a:gd name="T15" fmla="*/ 46 h 92"/>
                <a:gd name="T16" fmla="*/ 11 w 3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2">
                  <a:moveTo>
                    <a:pt x="11" y="0"/>
                  </a:moveTo>
                  <a:cubicBezTo>
                    <a:pt x="0" y="22"/>
                    <a:pt x="0" y="22"/>
                    <a:pt x="0" y="22"/>
                  </a:cubicBezTo>
                  <a:cubicBezTo>
                    <a:pt x="0" y="22"/>
                    <a:pt x="0" y="22"/>
                    <a:pt x="0" y="22"/>
                  </a:cubicBezTo>
                  <a:cubicBezTo>
                    <a:pt x="7" y="28"/>
                    <a:pt x="11" y="37"/>
                    <a:pt x="11" y="46"/>
                  </a:cubicBezTo>
                  <a:cubicBezTo>
                    <a:pt x="11" y="56"/>
                    <a:pt x="7" y="64"/>
                    <a:pt x="0" y="70"/>
                  </a:cubicBezTo>
                  <a:cubicBezTo>
                    <a:pt x="0" y="70"/>
                    <a:pt x="0" y="70"/>
                    <a:pt x="0" y="70"/>
                  </a:cubicBezTo>
                  <a:cubicBezTo>
                    <a:pt x="11" y="92"/>
                    <a:pt x="11" y="92"/>
                    <a:pt x="11" y="92"/>
                  </a:cubicBezTo>
                  <a:cubicBezTo>
                    <a:pt x="26" y="82"/>
                    <a:pt x="35" y="65"/>
                    <a:pt x="35" y="46"/>
                  </a:cubicBezTo>
                  <a:cubicBezTo>
                    <a:pt x="35" y="27"/>
                    <a:pt x="26"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出自【趣你的PPT】(微信:qunideppt)：最优质的PPT资源库"/>
            <p:cNvSpPr>
              <a:spLocks/>
            </p:cNvSpPr>
            <p:nvPr/>
          </p:nvSpPr>
          <p:spPr bwMode="auto">
            <a:xfrm>
              <a:off x="2501676" y="5130794"/>
              <a:ext cx="160813" cy="471352"/>
            </a:xfrm>
            <a:custGeom>
              <a:avLst/>
              <a:gdLst>
                <a:gd name="T0" fmla="*/ 66 w 66"/>
                <a:gd name="T1" fmla="*/ 95 h 190"/>
                <a:gd name="T2" fmla="*/ 11 w 66"/>
                <a:gd name="T3" fmla="*/ 0 h 190"/>
                <a:gd name="T4" fmla="*/ 0 w 66"/>
                <a:gd name="T5" fmla="*/ 22 h 190"/>
                <a:gd name="T6" fmla="*/ 0 w 66"/>
                <a:gd name="T7" fmla="*/ 22 h 190"/>
                <a:gd name="T8" fmla="*/ 42 w 66"/>
                <a:gd name="T9" fmla="*/ 95 h 190"/>
                <a:gd name="T10" fmla="*/ 0 w 66"/>
                <a:gd name="T11" fmla="*/ 168 h 190"/>
                <a:gd name="T12" fmla="*/ 0 w 66"/>
                <a:gd name="T13" fmla="*/ 168 h 190"/>
                <a:gd name="T14" fmla="*/ 11 w 66"/>
                <a:gd name="T15" fmla="*/ 190 h 190"/>
                <a:gd name="T16" fmla="*/ 66 w 66"/>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90">
                  <a:moveTo>
                    <a:pt x="66" y="95"/>
                  </a:moveTo>
                  <a:cubicBezTo>
                    <a:pt x="66"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6" y="136"/>
                    <a:pt x="66"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出自【趣你的PPT】(微信:qunideppt)：最优质的PPT资源库"/>
            <p:cNvSpPr>
              <a:spLocks/>
            </p:cNvSpPr>
            <p:nvPr/>
          </p:nvSpPr>
          <p:spPr bwMode="auto">
            <a:xfrm>
              <a:off x="2562676" y="5014340"/>
              <a:ext cx="238448" cy="709803"/>
            </a:xfrm>
            <a:custGeom>
              <a:avLst/>
              <a:gdLst>
                <a:gd name="T0" fmla="*/ 11 w 96"/>
                <a:gd name="T1" fmla="*/ 0 h 288"/>
                <a:gd name="T2" fmla="*/ 0 w 96"/>
                <a:gd name="T3" fmla="*/ 22 h 288"/>
                <a:gd name="T4" fmla="*/ 72 w 96"/>
                <a:gd name="T5" fmla="*/ 144 h 288"/>
                <a:gd name="T6" fmla="*/ 0 w 96"/>
                <a:gd name="T7" fmla="*/ 266 h 288"/>
                <a:gd name="T8" fmla="*/ 11 w 96"/>
                <a:gd name="T9" fmla="*/ 288 h 288"/>
                <a:gd name="T10" fmla="*/ 96 w 96"/>
                <a:gd name="T11" fmla="*/ 144 h 288"/>
                <a:gd name="T12" fmla="*/ 11 w 96"/>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96" h="288">
                  <a:moveTo>
                    <a:pt x="11" y="0"/>
                  </a:moveTo>
                  <a:cubicBezTo>
                    <a:pt x="0" y="22"/>
                    <a:pt x="0" y="22"/>
                    <a:pt x="0" y="22"/>
                  </a:cubicBezTo>
                  <a:cubicBezTo>
                    <a:pt x="42" y="46"/>
                    <a:pt x="72" y="92"/>
                    <a:pt x="72" y="144"/>
                  </a:cubicBezTo>
                  <a:cubicBezTo>
                    <a:pt x="72" y="197"/>
                    <a:pt x="43" y="242"/>
                    <a:pt x="0" y="266"/>
                  </a:cubicBezTo>
                  <a:cubicBezTo>
                    <a:pt x="11" y="288"/>
                    <a:pt x="11" y="288"/>
                    <a:pt x="11" y="288"/>
                  </a:cubicBezTo>
                  <a:cubicBezTo>
                    <a:pt x="62" y="260"/>
                    <a:pt x="96" y="206"/>
                    <a:pt x="96" y="144"/>
                  </a:cubicBezTo>
                  <a:cubicBezTo>
                    <a:pt x="96" y="82"/>
                    <a:pt x="61" y="28"/>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出自【趣你的PPT】(微信:qunideppt)：最优质的PPT资源库"/>
          <p:cNvSpPr/>
          <p:nvPr/>
        </p:nvSpPr>
        <p:spPr>
          <a:xfrm flipV="1">
            <a:off x="3916542" y="1930045"/>
            <a:ext cx="1695236" cy="1695236"/>
          </a:xfrm>
          <a:prstGeom prst="arc">
            <a:avLst>
              <a:gd name="adj1" fmla="val 17688587"/>
              <a:gd name="adj2" fmla="val 14471894"/>
            </a:avLst>
          </a:prstGeom>
          <a:noFill/>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出自【趣你的PPT】(微信:qunideppt)：最优质的PPT资源库"/>
          <p:cNvSpPr txBox="1"/>
          <p:nvPr/>
        </p:nvSpPr>
        <p:spPr>
          <a:xfrm>
            <a:off x="4556688" y="3389200"/>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02</a:t>
            </a:r>
          </a:p>
        </p:txBody>
      </p:sp>
      <p:grpSp>
        <p:nvGrpSpPr>
          <p:cNvPr id="14" name="Group 13出自【趣你的PPT】(微信:qunideppt)：最优质的PPT资源库"/>
          <p:cNvGrpSpPr/>
          <p:nvPr/>
        </p:nvGrpSpPr>
        <p:grpSpPr>
          <a:xfrm>
            <a:off x="7178762" y="2469356"/>
            <a:ext cx="632159" cy="638673"/>
            <a:chOff x="3632924" y="5091975"/>
            <a:chExt cx="537900" cy="543443"/>
          </a:xfrm>
          <a:solidFill>
            <a:srgbClr val="FDFDFD">
              <a:alpha val="78000"/>
            </a:srgbClr>
          </a:solidFill>
        </p:grpSpPr>
        <p:sp>
          <p:nvSpPr>
            <p:cNvPr id="15" name="出自【趣你的PPT】(微信:qunideppt)：最优质的PPT资源库"/>
            <p:cNvSpPr>
              <a:spLocks/>
            </p:cNvSpPr>
            <p:nvPr/>
          </p:nvSpPr>
          <p:spPr bwMode="auto">
            <a:xfrm>
              <a:off x="3632924" y="5091975"/>
              <a:ext cx="271720" cy="543443"/>
            </a:xfrm>
            <a:custGeom>
              <a:avLst/>
              <a:gdLst>
                <a:gd name="T0" fmla="*/ 16 w 49"/>
                <a:gd name="T1" fmla="*/ 33 h 98"/>
                <a:gd name="T2" fmla="*/ 0 w 49"/>
                <a:gd name="T3" fmla="*/ 33 h 98"/>
                <a:gd name="T4" fmla="*/ 0 w 49"/>
                <a:gd name="T5" fmla="*/ 65 h 98"/>
                <a:gd name="T6" fmla="*/ 16 w 49"/>
                <a:gd name="T7" fmla="*/ 65 h 98"/>
                <a:gd name="T8" fmla="*/ 49 w 49"/>
                <a:gd name="T9" fmla="*/ 98 h 98"/>
                <a:gd name="T10" fmla="*/ 49 w 49"/>
                <a:gd name="T11" fmla="*/ 0 h 98"/>
                <a:gd name="T12" fmla="*/ 16 w 49"/>
                <a:gd name="T13" fmla="*/ 33 h 98"/>
                <a:gd name="T14" fmla="*/ 16 w 49"/>
                <a:gd name="T15" fmla="*/ 3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16" y="33"/>
                  </a:moveTo>
                  <a:lnTo>
                    <a:pt x="0" y="33"/>
                  </a:lnTo>
                  <a:lnTo>
                    <a:pt x="0" y="65"/>
                  </a:lnTo>
                  <a:lnTo>
                    <a:pt x="16" y="65"/>
                  </a:lnTo>
                  <a:lnTo>
                    <a:pt x="49" y="98"/>
                  </a:lnTo>
                  <a:lnTo>
                    <a:pt x="49" y="0"/>
                  </a:lnTo>
                  <a:lnTo>
                    <a:pt x="16" y="33"/>
                  </a:lnTo>
                  <a:lnTo>
                    <a:pt x="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出自【趣你的PPT】(微信:qunideppt)：最优质的PPT资源库"/>
            <p:cNvSpPr>
              <a:spLocks/>
            </p:cNvSpPr>
            <p:nvPr/>
          </p:nvSpPr>
          <p:spPr bwMode="auto">
            <a:xfrm>
              <a:off x="3943463" y="5247244"/>
              <a:ext cx="88725" cy="227357"/>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出自【趣你的PPT】(微信:qunideppt)：最优质的PPT资源库"/>
            <p:cNvSpPr>
              <a:spLocks/>
            </p:cNvSpPr>
            <p:nvPr/>
          </p:nvSpPr>
          <p:spPr bwMode="auto">
            <a:xfrm>
              <a:off x="4004464" y="5130794"/>
              <a:ext cx="166360" cy="465808"/>
            </a:xfrm>
            <a:custGeom>
              <a:avLst/>
              <a:gdLst>
                <a:gd name="T0" fmla="*/ 67 w 67"/>
                <a:gd name="T1" fmla="*/ 95 h 190"/>
                <a:gd name="T2" fmla="*/ 11 w 67"/>
                <a:gd name="T3" fmla="*/ 0 h 190"/>
                <a:gd name="T4" fmla="*/ 0 w 67"/>
                <a:gd name="T5" fmla="*/ 22 h 190"/>
                <a:gd name="T6" fmla="*/ 0 w 67"/>
                <a:gd name="T7" fmla="*/ 22 h 190"/>
                <a:gd name="T8" fmla="*/ 42 w 67"/>
                <a:gd name="T9" fmla="*/ 95 h 190"/>
                <a:gd name="T10" fmla="*/ 0 w 67"/>
                <a:gd name="T11" fmla="*/ 168 h 190"/>
                <a:gd name="T12" fmla="*/ 0 w 67"/>
                <a:gd name="T13" fmla="*/ 168 h 190"/>
                <a:gd name="T14" fmla="*/ 11 w 67"/>
                <a:gd name="T15" fmla="*/ 190 h 190"/>
                <a:gd name="T16" fmla="*/ 67 w 67"/>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90">
                  <a:moveTo>
                    <a:pt x="67" y="95"/>
                  </a:moveTo>
                  <a:cubicBezTo>
                    <a:pt x="67"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7" y="136"/>
                    <a:pt x="6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出自【趣你的PPT】(微信:qunideppt)：最优质的PPT资源库"/>
          <p:cNvSpPr/>
          <p:nvPr/>
        </p:nvSpPr>
        <p:spPr>
          <a:xfrm flipV="1">
            <a:off x="6610205" y="1930045"/>
            <a:ext cx="1695236" cy="1695236"/>
          </a:xfrm>
          <a:prstGeom prst="arc">
            <a:avLst>
              <a:gd name="adj1" fmla="val 17688587"/>
              <a:gd name="adj2" fmla="val 14471894"/>
            </a:avLst>
          </a:prstGeom>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出自【趣你的PPT】(微信:qunideppt)：最优质的PPT资源库"/>
          <p:cNvSpPr txBox="1"/>
          <p:nvPr/>
        </p:nvSpPr>
        <p:spPr>
          <a:xfrm>
            <a:off x="7250351" y="3389200"/>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03</a:t>
            </a:r>
          </a:p>
        </p:txBody>
      </p:sp>
      <p:grpSp>
        <p:nvGrpSpPr>
          <p:cNvPr id="20" name="Group 19出自【趣你的PPT】(微信:qunideppt)：最优质的PPT资源库"/>
          <p:cNvGrpSpPr/>
          <p:nvPr/>
        </p:nvGrpSpPr>
        <p:grpSpPr>
          <a:xfrm>
            <a:off x="4520034" y="2436564"/>
            <a:ext cx="524424" cy="660435"/>
            <a:chOff x="5135712" y="5091975"/>
            <a:chExt cx="399264" cy="543443"/>
          </a:xfrm>
          <a:solidFill>
            <a:srgbClr val="FDFDFD">
              <a:alpha val="78000"/>
            </a:srgbClr>
          </a:solidFill>
        </p:grpSpPr>
        <p:sp>
          <p:nvSpPr>
            <p:cNvPr id="21" name="出自【趣你的PPT】(微信:qunideppt)：最优质的PPT资源库"/>
            <p:cNvSpPr>
              <a:spLocks/>
            </p:cNvSpPr>
            <p:nvPr/>
          </p:nvSpPr>
          <p:spPr bwMode="auto">
            <a:xfrm>
              <a:off x="5135712" y="5091975"/>
              <a:ext cx="266176" cy="543443"/>
            </a:xfrm>
            <a:custGeom>
              <a:avLst/>
              <a:gdLst>
                <a:gd name="T0" fmla="*/ 16 w 48"/>
                <a:gd name="T1" fmla="*/ 33 h 98"/>
                <a:gd name="T2" fmla="*/ 0 w 48"/>
                <a:gd name="T3" fmla="*/ 33 h 98"/>
                <a:gd name="T4" fmla="*/ 0 w 48"/>
                <a:gd name="T5" fmla="*/ 65 h 98"/>
                <a:gd name="T6" fmla="*/ 16 w 48"/>
                <a:gd name="T7" fmla="*/ 65 h 98"/>
                <a:gd name="T8" fmla="*/ 48 w 48"/>
                <a:gd name="T9" fmla="*/ 98 h 98"/>
                <a:gd name="T10" fmla="*/ 48 w 48"/>
                <a:gd name="T11" fmla="*/ 0 h 98"/>
                <a:gd name="T12" fmla="*/ 16 w 48"/>
                <a:gd name="T13" fmla="*/ 33 h 98"/>
                <a:gd name="T14" fmla="*/ 16 w 48"/>
                <a:gd name="T15" fmla="*/ 3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98">
                  <a:moveTo>
                    <a:pt x="16" y="33"/>
                  </a:moveTo>
                  <a:lnTo>
                    <a:pt x="0" y="33"/>
                  </a:lnTo>
                  <a:lnTo>
                    <a:pt x="0" y="65"/>
                  </a:lnTo>
                  <a:lnTo>
                    <a:pt x="16" y="65"/>
                  </a:lnTo>
                  <a:lnTo>
                    <a:pt x="48" y="98"/>
                  </a:lnTo>
                  <a:lnTo>
                    <a:pt x="48" y="0"/>
                  </a:lnTo>
                  <a:lnTo>
                    <a:pt x="16" y="33"/>
                  </a:lnTo>
                  <a:lnTo>
                    <a:pt x="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出自【趣你的PPT】(微信:qunideppt)：最优质的PPT资源库"/>
            <p:cNvSpPr>
              <a:spLocks/>
            </p:cNvSpPr>
            <p:nvPr/>
          </p:nvSpPr>
          <p:spPr bwMode="auto">
            <a:xfrm>
              <a:off x="5446251" y="5247244"/>
              <a:ext cx="88725" cy="227357"/>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出自【趣你的PPT】(微信:qunideppt)：最优质的PPT资源库"/>
          <p:cNvSpPr/>
          <p:nvPr/>
        </p:nvSpPr>
        <p:spPr>
          <a:xfrm flipV="1">
            <a:off x="9306520" y="1930045"/>
            <a:ext cx="1695236" cy="1695236"/>
          </a:xfrm>
          <a:prstGeom prst="arc">
            <a:avLst>
              <a:gd name="adj1" fmla="val 17688587"/>
              <a:gd name="adj2" fmla="val 14471894"/>
            </a:avLst>
          </a:prstGeom>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出自【趣你的PPT】(微信:qunideppt)：最优质的PPT资源库"/>
          <p:cNvSpPr txBox="1"/>
          <p:nvPr/>
        </p:nvSpPr>
        <p:spPr>
          <a:xfrm>
            <a:off x="9946666" y="3374343"/>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04</a:t>
            </a:r>
          </a:p>
        </p:txBody>
      </p:sp>
      <p:sp>
        <p:nvSpPr>
          <p:cNvPr id="25" name="出自【趣你的PPT】(微信:qunideppt)：最优质的PPT资源库"/>
          <p:cNvSpPr>
            <a:spLocks/>
          </p:cNvSpPr>
          <p:nvPr/>
        </p:nvSpPr>
        <p:spPr bwMode="auto">
          <a:xfrm>
            <a:off x="1872453" y="2476938"/>
            <a:ext cx="368105" cy="649513"/>
          </a:xfrm>
          <a:custGeom>
            <a:avLst/>
            <a:gdLst>
              <a:gd name="T0" fmla="*/ 16 w 49"/>
              <a:gd name="T1" fmla="*/ 32 h 97"/>
              <a:gd name="T2" fmla="*/ 0 w 49"/>
              <a:gd name="T3" fmla="*/ 32 h 97"/>
              <a:gd name="T4" fmla="*/ 0 w 49"/>
              <a:gd name="T5" fmla="*/ 65 h 97"/>
              <a:gd name="T6" fmla="*/ 16 w 49"/>
              <a:gd name="T7" fmla="*/ 65 h 97"/>
              <a:gd name="T8" fmla="*/ 49 w 49"/>
              <a:gd name="T9" fmla="*/ 97 h 97"/>
              <a:gd name="T10" fmla="*/ 49 w 49"/>
              <a:gd name="T11" fmla="*/ 0 h 97"/>
              <a:gd name="T12" fmla="*/ 16 w 49"/>
              <a:gd name="T13" fmla="*/ 32 h 97"/>
              <a:gd name="T14" fmla="*/ 16 w 49"/>
              <a:gd name="T15" fmla="*/ 3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7">
                <a:moveTo>
                  <a:pt x="16" y="32"/>
                </a:moveTo>
                <a:lnTo>
                  <a:pt x="0" y="32"/>
                </a:lnTo>
                <a:lnTo>
                  <a:pt x="0" y="65"/>
                </a:lnTo>
                <a:lnTo>
                  <a:pt x="16" y="65"/>
                </a:lnTo>
                <a:lnTo>
                  <a:pt x="49" y="97"/>
                </a:lnTo>
                <a:lnTo>
                  <a:pt x="49" y="0"/>
                </a:lnTo>
                <a:lnTo>
                  <a:pt x="16" y="32"/>
                </a:lnTo>
                <a:lnTo>
                  <a:pt x="16" y="32"/>
                </a:lnTo>
                <a:close/>
              </a:path>
            </a:pathLst>
          </a:custGeom>
          <a:solidFill>
            <a:srgbClr val="FDFDFD">
              <a:alpha val="78000"/>
            </a:srgb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出自【趣你的PPT】(微信:qunideppt)：最优质的PPT资源库"/>
          <p:cNvSpPr/>
          <p:nvPr/>
        </p:nvSpPr>
        <p:spPr>
          <a:xfrm>
            <a:off x="1130147" y="4433012"/>
            <a:ext cx="2077683" cy="215444"/>
          </a:xfrm>
          <a:prstGeom prst="rect">
            <a:avLst/>
          </a:prstGeom>
          <a:noFill/>
        </p:spPr>
        <p:txBody>
          <a:bodyPr wrap="square" lIns="0" tIns="0" rIns="0" bIns="0" rtlCol="0" anchor="t" anchorCtr="0">
            <a:spAutoFit/>
          </a:bodyPr>
          <a:lstStyle/>
          <a:p>
            <a:pPr lvl="0" algn="ctr">
              <a:defRPr/>
            </a:pPr>
            <a:r>
              <a:rPr lang="zh-CN" altLang="en-US" sz="1400" dirty="0">
                <a:solidFill>
                  <a:schemeClr val="bg1"/>
                </a:solidFill>
                <a:latin typeface="微软雅黑" panose="020B0503020204020204" pitchFamily="34" charset="-122"/>
                <a:ea typeface="微软雅黑" panose="020B0503020204020204" pitchFamily="34" charset="-122"/>
              </a:rPr>
              <a:t>形上谓道兮，形下谓器</a:t>
            </a:r>
          </a:p>
        </p:txBody>
      </p:sp>
      <p:sp>
        <p:nvSpPr>
          <p:cNvPr id="27" name="出自【趣你的PPT】(微信:qunideppt)：最优质的PPT资源库"/>
          <p:cNvSpPr txBox="1"/>
          <p:nvPr/>
        </p:nvSpPr>
        <p:spPr>
          <a:xfrm>
            <a:off x="1413994"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引言</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出自【趣你的PPT】(微信:qunideppt)：最优质的PPT资源库"/>
          <p:cNvSpPr/>
          <p:nvPr/>
        </p:nvSpPr>
        <p:spPr>
          <a:xfrm>
            <a:off x="3666484" y="4411468"/>
            <a:ext cx="2192700" cy="258532"/>
          </a:xfrm>
          <a:prstGeom prst="rect">
            <a:avLst/>
          </a:prstGeom>
          <a:noFill/>
        </p:spPr>
        <p:txBody>
          <a:bodyPr wrap="square" lIns="0" tIns="0" rIns="0" bIns="0" rtlCol="0" anchor="t" anchorCtr="0">
            <a:spAutoFit/>
          </a:bodyPr>
          <a:lstStyle/>
          <a:p>
            <a:pPr algn="ctr" defTabSz="1216817">
              <a:lnSpc>
                <a:spcPct val="120000"/>
              </a:lnSpc>
              <a:spcBef>
                <a:spcPct val="20000"/>
              </a:spcBef>
            </a:pPr>
            <a:r>
              <a:rPr lang="zh-CN" altLang="en-US" sz="1400" dirty="0">
                <a:solidFill>
                  <a:srgbClr val="FDFDFD"/>
                </a:solidFill>
                <a:latin typeface="Arial" panose="020B0604020202020204" pitchFamily="34" charset="0"/>
                <a:ea typeface="微软雅黑" panose="020B0503020204020204" pitchFamily="34" charset="-122"/>
                <a:sym typeface="Arial" panose="020B0604020202020204" pitchFamily="34" charset="0"/>
              </a:rPr>
              <a:t>一生二，二生三，三生万物</a:t>
            </a:r>
          </a:p>
        </p:txBody>
      </p:sp>
      <p:sp>
        <p:nvSpPr>
          <p:cNvPr id="29" name="出自【趣你的PPT】(微信:qunideppt)：最优质的PPT资源库"/>
          <p:cNvSpPr txBox="1"/>
          <p:nvPr/>
        </p:nvSpPr>
        <p:spPr>
          <a:xfrm>
            <a:off x="4135080"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神经元模型</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出自【趣你的PPT】(微信:qunideppt)：最优质的PPT资源库"/>
          <p:cNvSpPr/>
          <p:nvPr/>
        </p:nvSpPr>
        <p:spPr>
          <a:xfrm>
            <a:off x="6448505" y="4433012"/>
            <a:ext cx="2077683" cy="215444"/>
          </a:xfrm>
          <a:prstGeom prst="rect">
            <a:avLst/>
          </a:prstGeom>
          <a:noFill/>
        </p:spPr>
        <p:txBody>
          <a:bodyPr wrap="square" lIns="0" tIns="0" rIns="0" bIns="0" rtlCol="0" anchor="t" anchorCtr="0">
            <a:spAutoFit/>
          </a:bodyPr>
          <a:lstStyle/>
          <a:p>
            <a:pPr lvl="0" algn="ctr">
              <a:defRPr/>
            </a:pPr>
            <a:r>
              <a:rPr lang="zh-CN" altLang="en-US" sz="1400" dirty="0">
                <a:solidFill>
                  <a:schemeClr val="bg1"/>
                </a:solidFill>
                <a:latin typeface="微软雅黑" panose="020B0503020204020204" pitchFamily="34" charset="-122"/>
                <a:ea typeface="微软雅黑" panose="020B0503020204020204" pitchFamily="34" charset="-122"/>
              </a:rPr>
              <a:t>神经网络中的元老</a:t>
            </a:r>
          </a:p>
        </p:txBody>
      </p:sp>
      <p:sp>
        <p:nvSpPr>
          <p:cNvPr id="31" name="出自【趣你的PPT】(微信:qunideppt)：最优质的PPT资源库"/>
          <p:cNvSpPr txBox="1"/>
          <p:nvPr/>
        </p:nvSpPr>
        <p:spPr>
          <a:xfrm>
            <a:off x="6840180"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感知机</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出自【趣你的PPT】(微信:qunideppt)：最优质的PPT资源库"/>
          <p:cNvSpPr/>
          <p:nvPr/>
        </p:nvSpPr>
        <p:spPr>
          <a:xfrm>
            <a:off x="9153605" y="4433012"/>
            <a:ext cx="2077683" cy="215444"/>
          </a:xfrm>
          <a:prstGeom prst="rect">
            <a:avLst/>
          </a:prstGeom>
          <a:noFill/>
        </p:spPr>
        <p:txBody>
          <a:bodyPr wrap="square" lIns="0" tIns="0" rIns="0" bIns="0" rtlCol="0" anchor="t" anchorCtr="0">
            <a:spAutoFit/>
          </a:bodyPr>
          <a:lstStyle/>
          <a:p>
            <a:pPr lvl="0" algn="ctr">
              <a:defRPr/>
            </a:pPr>
            <a:r>
              <a:rPr lang="zh-CN" altLang="en-US" sz="1400" dirty="0">
                <a:solidFill>
                  <a:schemeClr val="bg1"/>
                </a:solidFill>
                <a:latin typeface="微软雅黑" panose="020B0503020204020204" pitchFamily="34" charset="-122"/>
                <a:ea typeface="微软雅黑" panose="020B0503020204020204" pitchFamily="34" charset="-122"/>
              </a:rPr>
              <a:t>否定之否定</a:t>
            </a:r>
          </a:p>
        </p:txBody>
      </p:sp>
      <p:sp>
        <p:nvSpPr>
          <p:cNvPr id="33" name="出自【趣你的PPT】(微信:qunideppt)：最优质的PPT资源库"/>
          <p:cNvSpPr txBox="1"/>
          <p:nvPr/>
        </p:nvSpPr>
        <p:spPr>
          <a:xfrm>
            <a:off x="9545280"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发展史</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p:cNvSpPr txBox="1">
            <a:spLocks noChangeArrowheads="1"/>
          </p:cNvSpPr>
          <p:nvPr/>
        </p:nvSpPr>
        <p:spPr bwMode="auto">
          <a:xfrm>
            <a:off x="510424" y="342233"/>
            <a:ext cx="5156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r>
              <a:rPr lang="zh-CN" altLang="en-US" sz="2800" b="1" dirty="0">
                <a:solidFill>
                  <a:schemeClr val="bg1"/>
                </a:solidFill>
                <a:latin typeface="微软雅黑" panose="020B0503020204020204" pitchFamily="34" charset="-122"/>
                <a:ea typeface="微软雅黑" panose="020B0503020204020204" pitchFamily="34" charset="-122"/>
              </a:rPr>
              <a:t>目录</a:t>
            </a:r>
            <a:r>
              <a:rPr lang="en-US" altLang="zh-CN" sz="32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prstClr val="white"/>
                </a:solidFill>
                <a:latin typeface="Arial" panose="020B0604020202020204" pitchFamily="34" charset="0"/>
                <a:ea typeface="微软雅黑" panose="020B0503020204020204" pitchFamily="34" charset="-122"/>
                <a:cs typeface="Arial" panose="020B0604020202020204" pitchFamily="34" charset="0"/>
              </a:rPr>
              <a:t>CONTENT </a:t>
            </a:r>
            <a:endParaRPr lang="zh-CN" altLang="en-US" sz="28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432662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pic>
        <p:nvPicPr>
          <p:cNvPr id="2" name="图片 1">
            <a:extLst>
              <a:ext uri="{FF2B5EF4-FFF2-40B4-BE49-F238E27FC236}">
                <a16:creationId xmlns:a16="http://schemas.microsoft.com/office/drawing/2014/main" id="{59C9D5C0-84D0-49D2-BBFE-FD94752D0070}"/>
              </a:ext>
            </a:extLst>
          </p:cNvPr>
          <p:cNvPicPr>
            <a:picLocks noChangeAspect="1"/>
          </p:cNvPicPr>
          <p:nvPr/>
        </p:nvPicPr>
        <p:blipFill>
          <a:blip r:embed="rId2"/>
          <a:stretch>
            <a:fillRect/>
          </a:stretch>
        </p:blipFill>
        <p:spPr>
          <a:xfrm>
            <a:off x="946014" y="1236151"/>
            <a:ext cx="4457700" cy="4705350"/>
          </a:xfrm>
          <a:prstGeom prst="rect">
            <a:avLst/>
          </a:prstGeom>
        </p:spPr>
      </p:pic>
      <p:pic>
        <p:nvPicPr>
          <p:cNvPr id="3" name="图片 2">
            <a:extLst>
              <a:ext uri="{FF2B5EF4-FFF2-40B4-BE49-F238E27FC236}">
                <a16:creationId xmlns:a16="http://schemas.microsoft.com/office/drawing/2014/main" id="{7783E4BE-A718-4B14-A9BA-B19C404D60E6}"/>
              </a:ext>
            </a:extLst>
          </p:cNvPr>
          <p:cNvPicPr>
            <a:picLocks noChangeAspect="1"/>
          </p:cNvPicPr>
          <p:nvPr/>
        </p:nvPicPr>
        <p:blipFill>
          <a:blip r:embed="rId3"/>
          <a:stretch>
            <a:fillRect/>
          </a:stretch>
        </p:blipFill>
        <p:spPr>
          <a:xfrm>
            <a:off x="6424370" y="1293301"/>
            <a:ext cx="4457700" cy="4591050"/>
          </a:xfrm>
          <a:prstGeom prst="rect">
            <a:avLst/>
          </a:prstGeom>
        </p:spPr>
      </p:pic>
      <p:sp>
        <p:nvSpPr>
          <p:cNvPr id="10" name="出自【趣你的PPT】(微信:qunideppt)：最优质的PPT资源库">
            <a:extLst>
              <a:ext uri="{FF2B5EF4-FFF2-40B4-BE49-F238E27FC236}">
                <a16:creationId xmlns:a16="http://schemas.microsoft.com/office/drawing/2014/main" id="{C01C6D08-63C3-44DB-B4FB-F7AFC7AA483F}"/>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感知机</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72929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0" name="出自【趣你的PPT】(微信:qunideppt)：最优质的PPT资源库">
            <a:extLst>
              <a:ext uri="{FF2B5EF4-FFF2-40B4-BE49-F238E27FC236}">
                <a16:creationId xmlns:a16="http://schemas.microsoft.com/office/drawing/2014/main" id="{C01C6D08-63C3-44DB-B4FB-F7AFC7AA483F}"/>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感知机</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a:extLst>
              <a:ext uri="{FF2B5EF4-FFF2-40B4-BE49-F238E27FC236}">
                <a16:creationId xmlns:a16="http://schemas.microsoft.com/office/drawing/2014/main" id="{93408079-5B4C-4CCC-8812-69901FDA620E}"/>
              </a:ext>
            </a:extLst>
          </p:cNvPr>
          <p:cNvPicPr>
            <a:picLocks noChangeAspect="1"/>
          </p:cNvPicPr>
          <p:nvPr/>
        </p:nvPicPr>
        <p:blipFill>
          <a:blip r:embed="rId2"/>
          <a:stretch>
            <a:fillRect/>
          </a:stretch>
        </p:blipFill>
        <p:spPr>
          <a:xfrm>
            <a:off x="698364" y="1474438"/>
            <a:ext cx="4457700" cy="4591050"/>
          </a:xfrm>
          <a:prstGeom prst="rect">
            <a:avLst/>
          </a:prstGeom>
        </p:spPr>
      </p:pic>
      <p:pic>
        <p:nvPicPr>
          <p:cNvPr id="8" name="图片 7">
            <a:extLst>
              <a:ext uri="{FF2B5EF4-FFF2-40B4-BE49-F238E27FC236}">
                <a16:creationId xmlns:a16="http://schemas.microsoft.com/office/drawing/2014/main" id="{F2C24284-7D93-44FE-BBD1-19378FA5FE45}"/>
              </a:ext>
            </a:extLst>
          </p:cNvPr>
          <p:cNvPicPr>
            <a:picLocks noChangeAspect="1"/>
          </p:cNvPicPr>
          <p:nvPr/>
        </p:nvPicPr>
        <p:blipFill>
          <a:blip r:embed="rId3"/>
          <a:stretch>
            <a:fillRect/>
          </a:stretch>
        </p:blipFill>
        <p:spPr>
          <a:xfrm>
            <a:off x="6734255" y="3160363"/>
            <a:ext cx="4333875" cy="1219200"/>
          </a:xfrm>
          <a:prstGeom prst="rect">
            <a:avLst/>
          </a:prstGeom>
        </p:spPr>
      </p:pic>
    </p:spTree>
    <p:extLst>
      <p:ext uri="{BB962C8B-B14F-4D97-AF65-F5344CB8AC3E}">
        <p14:creationId xmlns:p14="http://schemas.microsoft.com/office/powerpoint/2010/main" val="853338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2105CF7-B96F-4EFC-AE4C-DD40CC4B977E}"/>
              </a:ext>
            </a:extLst>
          </p:cNvPr>
          <p:cNvGrpSpPr/>
          <p:nvPr/>
        </p:nvGrpSpPr>
        <p:grpSpPr>
          <a:xfrm>
            <a:off x="4891570" y="2054030"/>
            <a:ext cx="2077683" cy="2718411"/>
            <a:chOff x="9153605" y="1930045"/>
            <a:chExt cx="2077683" cy="2718411"/>
          </a:xfrm>
        </p:grpSpPr>
        <p:grpSp>
          <p:nvGrpSpPr>
            <p:cNvPr id="43" name="Group 6出自【趣你的PPT】(微信:qunideppt)：最优质的PPT资源库">
              <a:extLst>
                <a:ext uri="{FF2B5EF4-FFF2-40B4-BE49-F238E27FC236}">
                  <a16:creationId xmlns:a16="http://schemas.microsoft.com/office/drawing/2014/main" id="{184986DE-E962-4692-AA83-983FC68F1BD6}"/>
                </a:ext>
              </a:extLst>
            </p:cNvPr>
            <p:cNvGrpSpPr/>
            <p:nvPr/>
          </p:nvGrpSpPr>
          <p:grpSpPr>
            <a:xfrm>
              <a:off x="9814546" y="2436564"/>
              <a:ext cx="676531" cy="709803"/>
              <a:chOff x="2124593" y="5014340"/>
              <a:chExt cx="676531" cy="709803"/>
            </a:xfrm>
            <a:solidFill>
              <a:srgbClr val="FDFDFD">
                <a:alpha val="78000"/>
              </a:srgbClr>
            </a:solidFill>
          </p:grpSpPr>
          <p:sp>
            <p:nvSpPr>
              <p:cNvPr id="44" name="出自【趣你的PPT】(微信:qunideppt)：最优质的PPT资源库">
                <a:extLst>
                  <a:ext uri="{FF2B5EF4-FFF2-40B4-BE49-F238E27FC236}">
                    <a16:creationId xmlns:a16="http://schemas.microsoft.com/office/drawing/2014/main" id="{14BA8292-7CE6-4EF7-94FD-5A72AE17EC75}"/>
                  </a:ext>
                </a:extLst>
              </p:cNvPr>
              <p:cNvSpPr>
                <a:spLocks/>
              </p:cNvSpPr>
              <p:nvPr/>
            </p:nvSpPr>
            <p:spPr bwMode="auto">
              <a:xfrm>
                <a:off x="2124593" y="5097522"/>
                <a:ext cx="271720" cy="543443"/>
              </a:xfrm>
              <a:custGeom>
                <a:avLst/>
                <a:gdLst>
                  <a:gd name="T0" fmla="*/ 17 w 49"/>
                  <a:gd name="T1" fmla="*/ 33 h 98"/>
                  <a:gd name="T2" fmla="*/ 0 w 49"/>
                  <a:gd name="T3" fmla="*/ 33 h 98"/>
                  <a:gd name="T4" fmla="*/ 0 w 49"/>
                  <a:gd name="T5" fmla="*/ 65 h 98"/>
                  <a:gd name="T6" fmla="*/ 17 w 49"/>
                  <a:gd name="T7" fmla="*/ 65 h 98"/>
                  <a:gd name="T8" fmla="*/ 49 w 49"/>
                  <a:gd name="T9" fmla="*/ 98 h 98"/>
                  <a:gd name="T10" fmla="*/ 49 w 49"/>
                  <a:gd name="T11" fmla="*/ 0 h 98"/>
                  <a:gd name="T12" fmla="*/ 17 w 49"/>
                  <a:gd name="T13" fmla="*/ 33 h 98"/>
                  <a:gd name="T14" fmla="*/ 17 w 49"/>
                  <a:gd name="T15" fmla="*/ 3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17" y="33"/>
                    </a:moveTo>
                    <a:lnTo>
                      <a:pt x="0" y="33"/>
                    </a:lnTo>
                    <a:lnTo>
                      <a:pt x="0" y="65"/>
                    </a:lnTo>
                    <a:lnTo>
                      <a:pt x="17" y="65"/>
                    </a:lnTo>
                    <a:lnTo>
                      <a:pt x="49" y="98"/>
                    </a:lnTo>
                    <a:lnTo>
                      <a:pt x="49" y="0"/>
                    </a:lnTo>
                    <a:lnTo>
                      <a:pt x="17" y="33"/>
                    </a:lnTo>
                    <a:lnTo>
                      <a:pt x="1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出自【趣你的PPT】(微信:qunideppt)：最优质的PPT资源库">
                <a:extLst>
                  <a:ext uri="{FF2B5EF4-FFF2-40B4-BE49-F238E27FC236}">
                    <a16:creationId xmlns:a16="http://schemas.microsoft.com/office/drawing/2014/main" id="{974150FA-8F88-4D57-8E9C-286B1EC3C794}"/>
                  </a:ext>
                </a:extLst>
              </p:cNvPr>
              <p:cNvSpPr>
                <a:spLocks/>
              </p:cNvSpPr>
              <p:nvPr/>
            </p:nvSpPr>
            <p:spPr bwMode="auto">
              <a:xfrm>
                <a:off x="2440679" y="5252791"/>
                <a:ext cx="83178" cy="227357"/>
              </a:xfrm>
              <a:custGeom>
                <a:avLst/>
                <a:gdLst>
                  <a:gd name="T0" fmla="*/ 11 w 35"/>
                  <a:gd name="T1" fmla="*/ 0 h 92"/>
                  <a:gd name="T2" fmla="*/ 0 w 35"/>
                  <a:gd name="T3" fmla="*/ 22 h 92"/>
                  <a:gd name="T4" fmla="*/ 0 w 35"/>
                  <a:gd name="T5" fmla="*/ 22 h 92"/>
                  <a:gd name="T6" fmla="*/ 11 w 35"/>
                  <a:gd name="T7" fmla="*/ 46 h 92"/>
                  <a:gd name="T8" fmla="*/ 0 w 35"/>
                  <a:gd name="T9" fmla="*/ 70 h 92"/>
                  <a:gd name="T10" fmla="*/ 0 w 35"/>
                  <a:gd name="T11" fmla="*/ 70 h 92"/>
                  <a:gd name="T12" fmla="*/ 11 w 35"/>
                  <a:gd name="T13" fmla="*/ 92 h 92"/>
                  <a:gd name="T14" fmla="*/ 35 w 35"/>
                  <a:gd name="T15" fmla="*/ 46 h 92"/>
                  <a:gd name="T16" fmla="*/ 11 w 3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2">
                    <a:moveTo>
                      <a:pt x="11" y="0"/>
                    </a:moveTo>
                    <a:cubicBezTo>
                      <a:pt x="0" y="22"/>
                      <a:pt x="0" y="22"/>
                      <a:pt x="0" y="22"/>
                    </a:cubicBezTo>
                    <a:cubicBezTo>
                      <a:pt x="0" y="22"/>
                      <a:pt x="0" y="22"/>
                      <a:pt x="0" y="22"/>
                    </a:cubicBezTo>
                    <a:cubicBezTo>
                      <a:pt x="7" y="28"/>
                      <a:pt x="11" y="37"/>
                      <a:pt x="11" y="46"/>
                    </a:cubicBezTo>
                    <a:cubicBezTo>
                      <a:pt x="11" y="56"/>
                      <a:pt x="7" y="64"/>
                      <a:pt x="0" y="70"/>
                    </a:cubicBezTo>
                    <a:cubicBezTo>
                      <a:pt x="0" y="70"/>
                      <a:pt x="0" y="70"/>
                      <a:pt x="0" y="70"/>
                    </a:cubicBezTo>
                    <a:cubicBezTo>
                      <a:pt x="11" y="92"/>
                      <a:pt x="11" y="92"/>
                      <a:pt x="11" y="92"/>
                    </a:cubicBezTo>
                    <a:cubicBezTo>
                      <a:pt x="26" y="82"/>
                      <a:pt x="35" y="65"/>
                      <a:pt x="35" y="46"/>
                    </a:cubicBezTo>
                    <a:cubicBezTo>
                      <a:pt x="35" y="27"/>
                      <a:pt x="26"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出自【趣你的PPT】(微信:qunideppt)：最优质的PPT资源库">
                <a:extLst>
                  <a:ext uri="{FF2B5EF4-FFF2-40B4-BE49-F238E27FC236}">
                    <a16:creationId xmlns:a16="http://schemas.microsoft.com/office/drawing/2014/main" id="{92DC85E5-65A1-4002-963E-0A278DE6687D}"/>
                  </a:ext>
                </a:extLst>
              </p:cNvPr>
              <p:cNvSpPr>
                <a:spLocks/>
              </p:cNvSpPr>
              <p:nvPr/>
            </p:nvSpPr>
            <p:spPr bwMode="auto">
              <a:xfrm>
                <a:off x="2501676" y="5130794"/>
                <a:ext cx="160813" cy="471352"/>
              </a:xfrm>
              <a:custGeom>
                <a:avLst/>
                <a:gdLst>
                  <a:gd name="T0" fmla="*/ 66 w 66"/>
                  <a:gd name="T1" fmla="*/ 95 h 190"/>
                  <a:gd name="T2" fmla="*/ 11 w 66"/>
                  <a:gd name="T3" fmla="*/ 0 h 190"/>
                  <a:gd name="T4" fmla="*/ 0 w 66"/>
                  <a:gd name="T5" fmla="*/ 22 h 190"/>
                  <a:gd name="T6" fmla="*/ 0 w 66"/>
                  <a:gd name="T7" fmla="*/ 22 h 190"/>
                  <a:gd name="T8" fmla="*/ 42 w 66"/>
                  <a:gd name="T9" fmla="*/ 95 h 190"/>
                  <a:gd name="T10" fmla="*/ 0 w 66"/>
                  <a:gd name="T11" fmla="*/ 168 h 190"/>
                  <a:gd name="T12" fmla="*/ 0 w 66"/>
                  <a:gd name="T13" fmla="*/ 168 h 190"/>
                  <a:gd name="T14" fmla="*/ 11 w 66"/>
                  <a:gd name="T15" fmla="*/ 190 h 190"/>
                  <a:gd name="T16" fmla="*/ 66 w 66"/>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90">
                    <a:moveTo>
                      <a:pt x="66" y="95"/>
                    </a:moveTo>
                    <a:cubicBezTo>
                      <a:pt x="66"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6" y="136"/>
                      <a:pt x="66"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出自【趣你的PPT】(微信:qunideppt)：最优质的PPT资源库">
                <a:extLst>
                  <a:ext uri="{FF2B5EF4-FFF2-40B4-BE49-F238E27FC236}">
                    <a16:creationId xmlns:a16="http://schemas.microsoft.com/office/drawing/2014/main" id="{52D52572-D030-4D6C-967E-45FD936CE20F}"/>
                  </a:ext>
                </a:extLst>
              </p:cNvPr>
              <p:cNvSpPr>
                <a:spLocks/>
              </p:cNvSpPr>
              <p:nvPr/>
            </p:nvSpPr>
            <p:spPr bwMode="auto">
              <a:xfrm>
                <a:off x="2562676" y="5014340"/>
                <a:ext cx="238448" cy="709803"/>
              </a:xfrm>
              <a:custGeom>
                <a:avLst/>
                <a:gdLst>
                  <a:gd name="T0" fmla="*/ 11 w 96"/>
                  <a:gd name="T1" fmla="*/ 0 h 288"/>
                  <a:gd name="T2" fmla="*/ 0 w 96"/>
                  <a:gd name="T3" fmla="*/ 22 h 288"/>
                  <a:gd name="T4" fmla="*/ 72 w 96"/>
                  <a:gd name="T5" fmla="*/ 144 h 288"/>
                  <a:gd name="T6" fmla="*/ 0 w 96"/>
                  <a:gd name="T7" fmla="*/ 266 h 288"/>
                  <a:gd name="T8" fmla="*/ 11 w 96"/>
                  <a:gd name="T9" fmla="*/ 288 h 288"/>
                  <a:gd name="T10" fmla="*/ 96 w 96"/>
                  <a:gd name="T11" fmla="*/ 144 h 288"/>
                  <a:gd name="T12" fmla="*/ 11 w 96"/>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96" h="288">
                    <a:moveTo>
                      <a:pt x="11" y="0"/>
                    </a:moveTo>
                    <a:cubicBezTo>
                      <a:pt x="0" y="22"/>
                      <a:pt x="0" y="22"/>
                      <a:pt x="0" y="22"/>
                    </a:cubicBezTo>
                    <a:cubicBezTo>
                      <a:pt x="42" y="46"/>
                      <a:pt x="72" y="92"/>
                      <a:pt x="72" y="144"/>
                    </a:cubicBezTo>
                    <a:cubicBezTo>
                      <a:pt x="72" y="197"/>
                      <a:pt x="43" y="242"/>
                      <a:pt x="0" y="266"/>
                    </a:cubicBezTo>
                    <a:cubicBezTo>
                      <a:pt x="11" y="288"/>
                      <a:pt x="11" y="288"/>
                      <a:pt x="11" y="288"/>
                    </a:cubicBezTo>
                    <a:cubicBezTo>
                      <a:pt x="62" y="260"/>
                      <a:pt x="96" y="206"/>
                      <a:pt x="96" y="144"/>
                    </a:cubicBezTo>
                    <a:cubicBezTo>
                      <a:pt x="96" y="82"/>
                      <a:pt x="61" y="28"/>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8" name="出自【趣你的PPT】(微信:qunideppt)：最优质的PPT资源库">
              <a:extLst>
                <a:ext uri="{FF2B5EF4-FFF2-40B4-BE49-F238E27FC236}">
                  <a16:creationId xmlns:a16="http://schemas.microsoft.com/office/drawing/2014/main" id="{F1E97FEF-F7C5-4B66-8B8C-32054069D60E}"/>
                </a:ext>
              </a:extLst>
            </p:cNvPr>
            <p:cNvSpPr/>
            <p:nvPr/>
          </p:nvSpPr>
          <p:spPr>
            <a:xfrm flipV="1">
              <a:off x="9306520" y="1930045"/>
              <a:ext cx="1695236" cy="1695236"/>
            </a:xfrm>
            <a:prstGeom prst="arc">
              <a:avLst>
                <a:gd name="adj1" fmla="val 17688587"/>
                <a:gd name="adj2" fmla="val 14471894"/>
              </a:avLst>
            </a:prstGeom>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出自【趣你的PPT】(微信:qunideppt)：最优质的PPT资源库">
              <a:extLst>
                <a:ext uri="{FF2B5EF4-FFF2-40B4-BE49-F238E27FC236}">
                  <a16:creationId xmlns:a16="http://schemas.microsoft.com/office/drawing/2014/main" id="{CD5BCFA1-F211-4FBC-9490-22F9AE1E51B5}"/>
                </a:ext>
              </a:extLst>
            </p:cNvPr>
            <p:cNvSpPr txBox="1"/>
            <p:nvPr/>
          </p:nvSpPr>
          <p:spPr>
            <a:xfrm>
              <a:off x="9946666" y="3374343"/>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04</a:t>
              </a:r>
            </a:p>
          </p:txBody>
        </p:sp>
        <p:sp>
          <p:nvSpPr>
            <p:cNvPr id="50" name="出自【趣你的PPT】(微信:qunideppt)：最优质的PPT资源库">
              <a:extLst>
                <a:ext uri="{FF2B5EF4-FFF2-40B4-BE49-F238E27FC236}">
                  <a16:creationId xmlns:a16="http://schemas.microsoft.com/office/drawing/2014/main" id="{A06A3062-E22A-4991-887A-005861186008}"/>
                </a:ext>
              </a:extLst>
            </p:cNvPr>
            <p:cNvSpPr/>
            <p:nvPr/>
          </p:nvSpPr>
          <p:spPr>
            <a:xfrm>
              <a:off x="9153605" y="4433012"/>
              <a:ext cx="2077683" cy="215444"/>
            </a:xfrm>
            <a:prstGeom prst="rect">
              <a:avLst/>
            </a:prstGeom>
            <a:noFill/>
          </p:spPr>
          <p:txBody>
            <a:bodyPr wrap="square" lIns="0" tIns="0" rIns="0" bIns="0" rtlCol="0" anchor="t" anchorCtr="0">
              <a:spAutoFit/>
            </a:bodyPr>
            <a:lstStyle/>
            <a:p>
              <a:pPr lvl="0" algn="ctr">
                <a:defRPr/>
              </a:pPr>
              <a:r>
                <a:rPr lang="zh-CN" altLang="en-US" sz="1400" dirty="0">
                  <a:solidFill>
                    <a:schemeClr val="bg1"/>
                  </a:solidFill>
                  <a:latin typeface="微软雅黑" panose="020B0503020204020204" pitchFamily="34" charset="-122"/>
                  <a:ea typeface="微软雅黑" panose="020B0503020204020204" pitchFamily="34" charset="-122"/>
                </a:rPr>
                <a:t>否定之否定</a:t>
              </a:r>
            </a:p>
          </p:txBody>
        </p:sp>
        <p:sp>
          <p:nvSpPr>
            <p:cNvPr id="51" name="出自【趣你的PPT】(微信:qunideppt)：最优质的PPT资源库">
              <a:extLst>
                <a:ext uri="{FF2B5EF4-FFF2-40B4-BE49-F238E27FC236}">
                  <a16:creationId xmlns:a16="http://schemas.microsoft.com/office/drawing/2014/main" id="{0E08A399-4214-4C79-8CC0-4FC13622BBA6}"/>
                </a:ext>
              </a:extLst>
            </p:cNvPr>
            <p:cNvSpPr txBox="1"/>
            <p:nvPr/>
          </p:nvSpPr>
          <p:spPr>
            <a:xfrm>
              <a:off x="9545280"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发展史</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823930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sp>
        <p:nvSpPr>
          <p:cNvPr id="2" name="矩形 1">
            <a:extLst>
              <a:ext uri="{FF2B5EF4-FFF2-40B4-BE49-F238E27FC236}">
                <a16:creationId xmlns:a16="http://schemas.microsoft.com/office/drawing/2014/main" id="{74105B28-E520-4487-BE54-FAE93B065FE1}"/>
              </a:ext>
            </a:extLst>
          </p:cNvPr>
          <p:cNvSpPr/>
          <p:nvPr/>
        </p:nvSpPr>
        <p:spPr>
          <a:xfrm>
            <a:off x="698364" y="1298445"/>
            <a:ext cx="10692890" cy="1477328"/>
          </a:xfrm>
          <a:prstGeom prst="rect">
            <a:avLst/>
          </a:prstGeom>
        </p:spPr>
        <p:txBody>
          <a:bodyPr wrap="square">
            <a:spAutoFit/>
          </a:bodyPr>
          <a:lstStyle/>
          <a:p>
            <a:pPr algn="just"/>
            <a:r>
              <a:rPr lang="en-US" altLang="zh-CN" dirty="0">
                <a:solidFill>
                  <a:schemeClr val="bg1"/>
                </a:solidFill>
                <a:latin typeface="微软雅黑" panose="020B0503020204020204" pitchFamily="34" charset="-122"/>
                <a:ea typeface="微软雅黑" panose="020B0503020204020204" pitchFamily="34" charset="-122"/>
              </a:rPr>
              <a:t>1981</a:t>
            </a:r>
            <a:r>
              <a:rPr lang="zh-CN" altLang="en-US" dirty="0">
                <a:solidFill>
                  <a:schemeClr val="bg1"/>
                </a:solidFill>
                <a:latin typeface="微软雅黑" panose="020B0503020204020204" pitchFamily="34" charset="-122"/>
                <a:ea typeface="微软雅黑" panose="020B0503020204020204" pitchFamily="34" charset="-122"/>
              </a:rPr>
              <a:t>年的诺贝尔医学奖，分发给了</a:t>
            </a:r>
            <a:r>
              <a:rPr lang="en-US" altLang="zh-CN" dirty="0">
                <a:solidFill>
                  <a:schemeClr val="bg1"/>
                </a:solidFill>
                <a:latin typeface="微软雅黑" panose="020B0503020204020204" pitchFamily="34" charset="-122"/>
                <a:ea typeface="微软雅黑" panose="020B0503020204020204" pitchFamily="34" charset="-122"/>
              </a:rPr>
              <a:t>David Hubel</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Torsten</a:t>
            </a:r>
            <a:r>
              <a:rPr lang="en-US" altLang="zh-CN" dirty="0">
                <a:solidFill>
                  <a:schemeClr val="bg1"/>
                </a:solidFill>
                <a:latin typeface="微软雅黑" panose="020B0503020204020204" pitchFamily="34" charset="-122"/>
                <a:ea typeface="微软雅黑" panose="020B0503020204020204" pitchFamily="34" charset="-122"/>
              </a:rPr>
              <a:t> Wiesel</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a:solidFill>
                  <a:schemeClr val="bg1"/>
                </a:solidFill>
                <a:latin typeface="微软雅黑" panose="020B0503020204020204" pitchFamily="34" charset="-122"/>
                <a:ea typeface="微软雅黑" panose="020B0503020204020204" pitchFamily="34" charset="-122"/>
              </a:rPr>
              <a:t>Roger Sperry</a:t>
            </a:r>
            <a:r>
              <a:rPr lang="zh-CN" altLang="en-US" dirty="0">
                <a:solidFill>
                  <a:schemeClr val="bg1"/>
                </a:solidFill>
                <a:latin typeface="微软雅黑" panose="020B0503020204020204" pitchFamily="34" charset="-122"/>
                <a:ea typeface="微软雅黑" panose="020B0503020204020204" pitchFamily="34" charset="-122"/>
              </a:rPr>
              <a:t>。前两位的主要贡献是，</a:t>
            </a:r>
            <a:r>
              <a:rPr lang="zh-CN" altLang="en-US" dirty="0">
                <a:solidFill>
                  <a:srgbClr val="FF0000"/>
                </a:solidFill>
                <a:latin typeface="微软雅黑" panose="020B0503020204020204" pitchFamily="34" charset="-122"/>
                <a:ea typeface="微软雅黑" panose="020B0503020204020204" pitchFamily="34" charset="-122"/>
              </a:rPr>
              <a:t>发现了人的视觉系统的信息处理是分级</a:t>
            </a:r>
            <a:r>
              <a:rPr lang="zh-CN" altLang="en-US" b="1"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如图所示，从视网膜（</a:t>
            </a:r>
            <a:r>
              <a:rPr lang="en-US" altLang="zh-CN" dirty="0">
                <a:solidFill>
                  <a:schemeClr val="bg1"/>
                </a:solidFill>
                <a:latin typeface="微软雅黑" panose="020B0503020204020204" pitchFamily="34" charset="-122"/>
                <a:ea typeface="微软雅黑" panose="020B0503020204020204" pitchFamily="34" charset="-122"/>
              </a:rPr>
              <a:t>Retina</a:t>
            </a:r>
            <a:r>
              <a:rPr lang="zh-CN" altLang="en-US" dirty="0">
                <a:solidFill>
                  <a:schemeClr val="bg1"/>
                </a:solidFill>
                <a:latin typeface="微软雅黑" panose="020B0503020204020204" pitchFamily="34" charset="-122"/>
                <a:ea typeface="微软雅黑" panose="020B0503020204020204" pitchFamily="34" charset="-122"/>
              </a:rPr>
              <a:t>）出发，经过低级的</a:t>
            </a:r>
            <a:r>
              <a:rPr lang="en-US" altLang="zh-CN" dirty="0">
                <a:solidFill>
                  <a:schemeClr val="bg1"/>
                </a:solidFill>
                <a:latin typeface="微软雅黑" panose="020B0503020204020204" pitchFamily="34" charset="-122"/>
                <a:ea typeface="微软雅黑" panose="020B0503020204020204" pitchFamily="34" charset="-122"/>
              </a:rPr>
              <a:t>V1</a:t>
            </a:r>
            <a:r>
              <a:rPr lang="zh-CN" altLang="en-US" dirty="0">
                <a:solidFill>
                  <a:schemeClr val="bg1"/>
                </a:solidFill>
                <a:latin typeface="微软雅黑" panose="020B0503020204020204" pitchFamily="34" charset="-122"/>
                <a:ea typeface="微软雅黑" panose="020B0503020204020204" pitchFamily="34" charset="-122"/>
              </a:rPr>
              <a:t>区提取边缘特征，到</a:t>
            </a:r>
            <a:r>
              <a:rPr lang="en-US" altLang="zh-CN" dirty="0">
                <a:solidFill>
                  <a:schemeClr val="bg1"/>
                </a:solidFill>
                <a:latin typeface="微软雅黑" panose="020B0503020204020204" pitchFamily="34" charset="-122"/>
                <a:ea typeface="微软雅黑" panose="020B0503020204020204" pitchFamily="34" charset="-122"/>
              </a:rPr>
              <a:t>V2</a:t>
            </a:r>
            <a:r>
              <a:rPr lang="zh-CN" altLang="en-US" dirty="0">
                <a:solidFill>
                  <a:schemeClr val="bg1"/>
                </a:solidFill>
                <a:latin typeface="微软雅黑" panose="020B0503020204020204" pitchFamily="34" charset="-122"/>
                <a:ea typeface="微软雅黑" panose="020B0503020204020204" pitchFamily="34" charset="-122"/>
              </a:rPr>
              <a:t>区的基本形状或目标的局部，再到高层</a:t>
            </a:r>
            <a:r>
              <a:rPr lang="en-US" altLang="zh-CN" dirty="0">
                <a:solidFill>
                  <a:schemeClr val="bg1"/>
                </a:solidFill>
                <a:latin typeface="微软雅黑" panose="020B0503020204020204" pitchFamily="34" charset="-122"/>
                <a:ea typeface="微软雅黑" panose="020B0503020204020204" pitchFamily="34" charset="-122"/>
              </a:rPr>
              <a:t>V4</a:t>
            </a:r>
            <a:r>
              <a:rPr lang="zh-CN" altLang="en-US" dirty="0">
                <a:solidFill>
                  <a:schemeClr val="bg1"/>
                </a:solidFill>
                <a:latin typeface="微软雅黑" panose="020B0503020204020204" pitchFamily="34" charset="-122"/>
                <a:ea typeface="微软雅黑" panose="020B0503020204020204" pitchFamily="34" charset="-122"/>
              </a:rPr>
              <a:t>的整个目标（如判定为一张人脸），以及到更高层的</a:t>
            </a:r>
            <a:r>
              <a:rPr lang="en-US" altLang="zh-CN" dirty="0">
                <a:solidFill>
                  <a:schemeClr val="bg1"/>
                </a:solidFill>
                <a:latin typeface="微软雅黑" panose="020B0503020204020204" pitchFamily="34" charset="-122"/>
                <a:ea typeface="微软雅黑" panose="020B0503020204020204" pitchFamily="34" charset="-122"/>
              </a:rPr>
              <a:t>PFC</a:t>
            </a:r>
            <a:r>
              <a:rPr lang="zh-CN" altLang="en-US" dirty="0">
                <a:solidFill>
                  <a:schemeClr val="bg1"/>
                </a:solidFill>
                <a:latin typeface="微软雅黑" panose="020B0503020204020204" pitchFamily="34" charset="-122"/>
                <a:ea typeface="微软雅黑" panose="020B0503020204020204" pitchFamily="34" charset="-122"/>
              </a:rPr>
              <a:t>（前额叶皮层）进行分类判断等。也就是说高层的特征是低层特征的组合，从低层到高层的特征表达越来越抽象和概念化。</a:t>
            </a:r>
          </a:p>
        </p:txBody>
      </p:sp>
      <p:sp>
        <p:nvSpPr>
          <p:cNvPr id="40" name="出自【趣你的PPT】(微信:qunideppt)：最优质的PPT资源库">
            <a:extLst>
              <a:ext uri="{FF2B5EF4-FFF2-40B4-BE49-F238E27FC236}">
                <a16:creationId xmlns:a16="http://schemas.microsoft.com/office/drawing/2014/main" id="{7A455E1F-BE6E-4526-9116-9F567541C592}"/>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发展史</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6160BE4D-0340-411D-87B7-FB9965740C9C}"/>
              </a:ext>
            </a:extLst>
          </p:cNvPr>
          <p:cNvPicPr>
            <a:picLocks noChangeAspect="1"/>
          </p:cNvPicPr>
          <p:nvPr/>
        </p:nvPicPr>
        <p:blipFill>
          <a:blip r:embed="rId2"/>
          <a:stretch>
            <a:fillRect/>
          </a:stretch>
        </p:blipFill>
        <p:spPr>
          <a:xfrm>
            <a:off x="3887396" y="3274117"/>
            <a:ext cx="4314825" cy="2886075"/>
          </a:xfrm>
          <a:prstGeom prst="rect">
            <a:avLst/>
          </a:prstGeom>
        </p:spPr>
      </p:pic>
    </p:spTree>
    <p:extLst>
      <p:ext uri="{BB962C8B-B14F-4D97-AF65-F5344CB8AC3E}">
        <p14:creationId xmlns:p14="http://schemas.microsoft.com/office/powerpoint/2010/main" val="1656967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sp>
        <p:nvSpPr>
          <p:cNvPr id="2" name="矩形 1">
            <a:extLst>
              <a:ext uri="{FF2B5EF4-FFF2-40B4-BE49-F238E27FC236}">
                <a16:creationId xmlns:a16="http://schemas.microsoft.com/office/drawing/2014/main" id="{74105B28-E520-4487-BE54-FAE93B065FE1}"/>
              </a:ext>
            </a:extLst>
          </p:cNvPr>
          <p:cNvSpPr/>
          <p:nvPr/>
        </p:nvSpPr>
        <p:spPr>
          <a:xfrm>
            <a:off x="698364" y="1298445"/>
            <a:ext cx="10692890" cy="1754326"/>
          </a:xfrm>
          <a:prstGeom prst="rect">
            <a:avLst/>
          </a:prstGeom>
        </p:spPr>
        <p:txBody>
          <a:bodyPr wrap="square">
            <a:spAutoFit/>
          </a:bodyPr>
          <a:lstStyle/>
          <a:p>
            <a:pPr algn="just"/>
            <a:r>
              <a:rPr lang="zh-CN" altLang="en-US" dirty="0">
                <a:solidFill>
                  <a:schemeClr val="bg1"/>
                </a:solidFill>
                <a:latin typeface="微软雅黑" panose="020B0503020204020204" pitchFamily="34" charset="-122"/>
                <a:ea typeface="微软雅黑" panose="020B0503020204020204" pitchFamily="34" charset="-122"/>
              </a:rPr>
              <a:t> 这个发现激发了人们对于神经系统的进一步思考。大脑的工作过程，是一个对接收信号不断迭代、不断抽象概念化的过程，如图所示。例如，从原始信号摄入开始（瞳孔摄入像素），接着做初步处理（大脑皮层某些细胞发现边缘和方向），然后抽象（大脑判定眼前物体的形状，比如是椭圆形的），然后进一步抽象（大脑进一步判定该物体是张人脸），最后识别人脸。这个过程其实和我们的常识是相吻合的，因为复杂的图形，往往就是由一些基本结构组合而成的。同时我们还可以看出：</a:t>
            </a:r>
            <a:r>
              <a:rPr lang="zh-CN" altLang="en-US" dirty="0">
                <a:solidFill>
                  <a:srgbClr val="FF0000"/>
                </a:solidFill>
                <a:latin typeface="微软雅黑" panose="020B0503020204020204" pitchFamily="34" charset="-122"/>
                <a:ea typeface="微软雅黑" panose="020B0503020204020204" pitchFamily="34" charset="-122"/>
              </a:rPr>
              <a:t>大脑是一个深度架构，认知过程也是深度的</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40" name="出自【趣你的PPT】(微信:qunideppt)：最优质的PPT资源库">
            <a:extLst>
              <a:ext uri="{FF2B5EF4-FFF2-40B4-BE49-F238E27FC236}">
                <a16:creationId xmlns:a16="http://schemas.microsoft.com/office/drawing/2014/main" id="{7A455E1F-BE6E-4526-9116-9F567541C592}"/>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发展史</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a:extLst>
              <a:ext uri="{FF2B5EF4-FFF2-40B4-BE49-F238E27FC236}">
                <a16:creationId xmlns:a16="http://schemas.microsoft.com/office/drawing/2014/main" id="{08969C96-F729-4394-9853-628E4DAE7D5B}"/>
              </a:ext>
            </a:extLst>
          </p:cNvPr>
          <p:cNvPicPr>
            <a:picLocks noChangeAspect="1"/>
          </p:cNvPicPr>
          <p:nvPr/>
        </p:nvPicPr>
        <p:blipFill>
          <a:blip r:embed="rId2"/>
          <a:stretch>
            <a:fillRect/>
          </a:stretch>
        </p:blipFill>
        <p:spPr>
          <a:xfrm>
            <a:off x="3406384" y="3214041"/>
            <a:ext cx="5276850" cy="3095625"/>
          </a:xfrm>
          <a:prstGeom prst="rect">
            <a:avLst/>
          </a:prstGeom>
        </p:spPr>
      </p:pic>
    </p:spTree>
    <p:extLst>
      <p:ext uri="{BB962C8B-B14F-4D97-AF65-F5344CB8AC3E}">
        <p14:creationId xmlns:p14="http://schemas.microsoft.com/office/powerpoint/2010/main" val="550559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sp>
        <p:nvSpPr>
          <p:cNvPr id="40" name="出自【趣你的PPT】(微信:qunideppt)：最优质的PPT资源库">
            <a:extLst>
              <a:ext uri="{FF2B5EF4-FFF2-40B4-BE49-F238E27FC236}">
                <a16:creationId xmlns:a16="http://schemas.microsoft.com/office/drawing/2014/main" id="{7A455E1F-BE6E-4526-9116-9F567541C592}"/>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发展史</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CF3BD041-D143-442D-8C4C-9A0DEDBCC64F}"/>
              </a:ext>
            </a:extLst>
          </p:cNvPr>
          <p:cNvSpPr/>
          <p:nvPr/>
        </p:nvSpPr>
        <p:spPr>
          <a:xfrm>
            <a:off x="698364" y="2677794"/>
            <a:ext cx="10692890" cy="1200329"/>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而深度学习，恰恰就是通过组合低层特征形成更加抽象的高层特征（或属性类别）。</a:t>
            </a:r>
            <a:r>
              <a:rPr lang="zh-CN" altLang="en-US" dirty="0">
                <a:solidFill>
                  <a:schemeClr val="bg1"/>
                </a:solidFill>
                <a:latin typeface="微软雅黑" panose="020B0503020204020204" pitchFamily="34" charset="-122"/>
                <a:ea typeface="微软雅黑" panose="020B0503020204020204" pitchFamily="34" charset="-122"/>
              </a:rPr>
              <a:t>例如，在计算机视觉领域，深度学习算法从原始图像去学习得到一个低层次表达，例如边缘检测器、小波滤波器等，然后在这些低层次表达的基础上，通过线性或者非线性组合，来获得一个高层次的表达。此外，不仅图像存在这个规律，声音也是类似的。</a:t>
            </a:r>
          </a:p>
        </p:txBody>
      </p:sp>
    </p:spTree>
    <p:extLst>
      <p:ext uri="{BB962C8B-B14F-4D97-AF65-F5344CB8AC3E}">
        <p14:creationId xmlns:p14="http://schemas.microsoft.com/office/powerpoint/2010/main" val="3979465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sp>
        <p:nvSpPr>
          <p:cNvPr id="40" name="出自【趣你的PPT】(微信:qunideppt)：最优质的PPT资源库">
            <a:extLst>
              <a:ext uri="{FF2B5EF4-FFF2-40B4-BE49-F238E27FC236}">
                <a16:creationId xmlns:a16="http://schemas.microsoft.com/office/drawing/2014/main" id="{7A455E1F-BE6E-4526-9116-9F567541C592}"/>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发展史</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CF3BD041-D143-442D-8C4C-9A0DEDBCC64F}"/>
              </a:ext>
            </a:extLst>
          </p:cNvPr>
          <p:cNvSpPr/>
          <p:nvPr/>
        </p:nvSpPr>
        <p:spPr>
          <a:xfrm>
            <a:off x="698364" y="1065975"/>
            <a:ext cx="10692890" cy="1077218"/>
          </a:xfrm>
          <a:prstGeom prst="rect">
            <a:avLst/>
          </a:prstGeom>
        </p:spPr>
        <p:txBody>
          <a:bodyPr wrap="square">
            <a:spAutoFit/>
          </a:bodyPr>
          <a:lstStyle/>
          <a:p>
            <a:pPr algn="just"/>
            <a:r>
              <a:rPr lang="en-US" altLang="zh-CN" sz="1600" dirty="0">
                <a:solidFill>
                  <a:schemeClr val="bg1"/>
                </a:solidFill>
                <a:latin typeface="微软雅黑" panose="020B0503020204020204" pitchFamily="34" charset="-122"/>
                <a:ea typeface="微软雅黑" panose="020B0503020204020204" pitchFamily="34" charset="-122"/>
              </a:rPr>
              <a:t>1943</a:t>
            </a:r>
            <a:r>
              <a:rPr lang="zh-CN" altLang="en-US" sz="1600" dirty="0">
                <a:solidFill>
                  <a:schemeClr val="bg1"/>
                </a:solidFill>
                <a:latin typeface="微软雅黑" panose="020B0503020204020204" pitchFamily="34" charset="-122"/>
                <a:ea typeface="微软雅黑" panose="020B0503020204020204" pitchFamily="34" charset="-122"/>
              </a:rPr>
              <a:t>年，心理学家</a:t>
            </a:r>
            <a:r>
              <a:rPr lang="en-US" altLang="zh-CN" sz="1600" dirty="0">
                <a:solidFill>
                  <a:schemeClr val="bg1"/>
                </a:solidFill>
                <a:latin typeface="微软雅黑" panose="020B0503020204020204" pitchFamily="34" charset="-122"/>
                <a:ea typeface="微软雅黑" panose="020B0503020204020204" pitchFamily="34" charset="-122"/>
              </a:rPr>
              <a:t>Warren </a:t>
            </a:r>
            <a:r>
              <a:rPr lang="en-US" altLang="zh-CN" sz="1600" dirty="0" err="1">
                <a:solidFill>
                  <a:schemeClr val="bg1"/>
                </a:solidFill>
                <a:latin typeface="微软雅黑" panose="020B0503020204020204" pitchFamily="34" charset="-122"/>
                <a:ea typeface="微软雅黑" panose="020B0503020204020204" pitchFamily="34" charset="-122"/>
              </a:rPr>
              <a:t>Mcculloch</a:t>
            </a:r>
            <a:r>
              <a:rPr lang="zh-CN" altLang="en-US" sz="1600" dirty="0">
                <a:solidFill>
                  <a:schemeClr val="bg1"/>
                </a:solidFill>
                <a:latin typeface="微软雅黑" panose="020B0503020204020204" pitchFamily="34" charset="-122"/>
                <a:ea typeface="微软雅黑" panose="020B0503020204020204" pitchFamily="34" charset="-122"/>
              </a:rPr>
              <a:t>和数理逻辑学家</a:t>
            </a:r>
            <a:r>
              <a:rPr lang="en-US" altLang="zh-CN" sz="1600" dirty="0">
                <a:solidFill>
                  <a:schemeClr val="bg1"/>
                </a:solidFill>
                <a:latin typeface="微软雅黑" panose="020B0503020204020204" pitchFamily="34" charset="-122"/>
                <a:ea typeface="微软雅黑" panose="020B0503020204020204" pitchFamily="34" charset="-122"/>
              </a:rPr>
              <a:t>Walter Pitts</a:t>
            </a:r>
            <a:r>
              <a:rPr lang="zh-CN" altLang="en-US" sz="1600" dirty="0">
                <a:solidFill>
                  <a:schemeClr val="bg1"/>
                </a:solidFill>
                <a:latin typeface="微软雅黑" panose="020B0503020204020204" pitchFamily="34" charset="-122"/>
                <a:ea typeface="微软雅黑" panose="020B0503020204020204" pitchFamily="34" charset="-122"/>
              </a:rPr>
              <a:t>在合作的论文中提出并给出了人工神经网络的概念及人工神神经元的数学模型，从而开创了人类神经网络研究的时代。</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r>
              <a:rPr lang="en-US" altLang="zh-CN" sz="1600" i="1" dirty="0">
                <a:solidFill>
                  <a:schemeClr val="bg1"/>
                </a:solidFill>
                <a:latin typeface="微软雅黑" panose="020B0503020204020204" pitchFamily="34" charset="-122"/>
                <a:ea typeface="微软雅黑" panose="020B0503020204020204" pitchFamily="34" charset="-122"/>
              </a:rPr>
              <a:t>McCulloch W S, Pitts W. A logical calculus of the ideas immanent in nervous activity[J]. The bulletin of mathematical biophysics, 1943, 5(4): 115-133.</a:t>
            </a:r>
            <a:endParaRPr lang="zh-CN" altLang="en-US" sz="1600" i="1" dirty="0">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11A5C560-816C-42F4-AC72-AEF08ED3254F}"/>
              </a:ext>
            </a:extLst>
          </p:cNvPr>
          <p:cNvSpPr/>
          <p:nvPr/>
        </p:nvSpPr>
        <p:spPr>
          <a:xfrm>
            <a:off x="698364" y="2364274"/>
            <a:ext cx="10692890" cy="861774"/>
          </a:xfrm>
          <a:prstGeom prst="rect">
            <a:avLst/>
          </a:prstGeom>
        </p:spPr>
        <p:txBody>
          <a:bodyPr wrap="square">
            <a:spAutoFit/>
          </a:bodyPr>
          <a:lstStyle/>
          <a:p>
            <a:pPr algn="just"/>
            <a:r>
              <a:rPr lang="en-US" altLang="zh-CN" sz="1600" dirty="0">
                <a:solidFill>
                  <a:schemeClr val="bg1"/>
                </a:solidFill>
                <a:latin typeface="微软雅黑" panose="020B0503020204020204" pitchFamily="34" charset="-122"/>
                <a:ea typeface="微软雅黑" panose="020B0503020204020204" pitchFamily="34" charset="-122"/>
              </a:rPr>
              <a:t>1949</a:t>
            </a:r>
            <a:r>
              <a:rPr lang="zh-CN" altLang="en-US" sz="1600" dirty="0">
                <a:solidFill>
                  <a:schemeClr val="bg1"/>
                </a:solidFill>
                <a:latin typeface="微软雅黑" panose="020B0503020204020204" pitchFamily="34" charset="-122"/>
                <a:ea typeface="微软雅黑" panose="020B0503020204020204" pitchFamily="34" charset="-122"/>
              </a:rPr>
              <a:t>年，心理学家</a:t>
            </a:r>
            <a:r>
              <a:rPr lang="en-US" altLang="zh-CN" sz="1600" dirty="0">
                <a:solidFill>
                  <a:schemeClr val="bg1"/>
                </a:solidFill>
                <a:latin typeface="微软雅黑" panose="020B0503020204020204" pitchFamily="34" charset="-122"/>
                <a:ea typeface="微软雅黑" panose="020B0503020204020204" pitchFamily="34" charset="-122"/>
              </a:rPr>
              <a:t>Donald Hebb</a:t>
            </a:r>
            <a:r>
              <a:rPr lang="zh-CN" altLang="en-US" sz="1600" dirty="0">
                <a:solidFill>
                  <a:schemeClr val="bg1"/>
                </a:solidFill>
                <a:latin typeface="微软雅黑" panose="020B0503020204020204" pitchFamily="34" charset="-122"/>
                <a:ea typeface="微软雅黑" panose="020B0503020204020204" pitchFamily="34" charset="-122"/>
              </a:rPr>
              <a:t>在论文中提出了神经心理学理论，</a:t>
            </a:r>
            <a:r>
              <a:rPr lang="en-US" altLang="zh-CN" sz="1600" dirty="0">
                <a:solidFill>
                  <a:schemeClr val="bg1"/>
                </a:solidFill>
                <a:latin typeface="微软雅黑" panose="020B0503020204020204" pitchFamily="34" charset="-122"/>
                <a:ea typeface="微软雅黑" panose="020B0503020204020204" pitchFamily="34" charset="-122"/>
              </a:rPr>
              <a:t>Hebb</a:t>
            </a:r>
            <a:r>
              <a:rPr lang="zh-CN" altLang="en-US" sz="1600" dirty="0">
                <a:solidFill>
                  <a:schemeClr val="bg1"/>
                </a:solidFill>
                <a:latin typeface="微软雅黑" panose="020B0503020204020204" pitchFamily="34" charset="-122"/>
                <a:ea typeface="微软雅黑" panose="020B0503020204020204" pitchFamily="34" charset="-122"/>
              </a:rPr>
              <a:t>认为神经网络的学习过程最终是发生在神经元之间的突触部位，突触的联结强度随着突触前后神经元的活动而变化，变化的量与两个神经元的活性之和成正比。</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r>
              <a:rPr lang="en-US" altLang="zh-CN" sz="1600" i="1" dirty="0">
                <a:solidFill>
                  <a:schemeClr val="bg1"/>
                </a:solidFill>
                <a:latin typeface="微软雅黑" panose="020B0503020204020204" pitchFamily="34" charset="-122"/>
                <a:ea typeface="微软雅黑" panose="020B0503020204020204" pitchFamily="34" charset="-122"/>
              </a:rPr>
              <a:t>Hebb D. 0.(1949) The organization of behavior[J]. 1968.</a:t>
            </a:r>
            <a:endParaRPr lang="zh-CN" altLang="en-US" sz="1600" i="1"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A0F518E4-FABC-40F6-B8C9-A183F9EF6BEB}"/>
              </a:ext>
            </a:extLst>
          </p:cNvPr>
          <p:cNvSpPr/>
          <p:nvPr/>
        </p:nvSpPr>
        <p:spPr>
          <a:xfrm>
            <a:off x="698364" y="3447129"/>
            <a:ext cx="10692890" cy="830997"/>
          </a:xfrm>
          <a:prstGeom prst="rect">
            <a:avLst/>
          </a:prstGeom>
        </p:spPr>
        <p:txBody>
          <a:bodyPr wrap="square">
            <a:spAutoFit/>
          </a:bodyPr>
          <a:lstStyle/>
          <a:p>
            <a:pPr algn="just"/>
            <a:r>
              <a:rPr lang="en-US" altLang="zh-CN" sz="1600" dirty="0">
                <a:solidFill>
                  <a:schemeClr val="bg1"/>
                </a:solidFill>
                <a:latin typeface="微软雅黑" panose="020B0503020204020204" pitchFamily="34" charset="-122"/>
                <a:ea typeface="微软雅黑" panose="020B0503020204020204" pitchFamily="34" charset="-122"/>
              </a:rPr>
              <a:t>1956</a:t>
            </a:r>
            <a:r>
              <a:rPr lang="zh-CN" altLang="en-US" sz="1600" dirty="0">
                <a:solidFill>
                  <a:schemeClr val="bg1"/>
                </a:solidFill>
                <a:latin typeface="微软雅黑" panose="020B0503020204020204" pitchFamily="34" charset="-122"/>
                <a:ea typeface="微软雅黑" panose="020B0503020204020204" pitchFamily="34" charset="-122"/>
              </a:rPr>
              <a:t>年，心理学家</a:t>
            </a:r>
            <a:r>
              <a:rPr lang="en-US" altLang="zh-CN" sz="1600" dirty="0">
                <a:solidFill>
                  <a:schemeClr val="bg1"/>
                </a:solidFill>
                <a:latin typeface="微软雅黑" panose="020B0503020204020204" pitchFamily="34" charset="-122"/>
                <a:ea typeface="微软雅黑" panose="020B0503020204020204" pitchFamily="34" charset="-122"/>
              </a:rPr>
              <a:t>Frank Rosenblatt</a:t>
            </a:r>
            <a:r>
              <a:rPr lang="zh-CN" altLang="en-US" sz="1600" dirty="0">
                <a:solidFill>
                  <a:schemeClr val="bg1"/>
                </a:solidFill>
                <a:latin typeface="微软雅黑" panose="020B0503020204020204" pitchFamily="34" charset="-122"/>
                <a:ea typeface="微软雅黑" panose="020B0503020204020204" pitchFamily="34" charset="-122"/>
              </a:rPr>
              <a:t>受到这种思想的启发，认为这个简单想法足以创造一个可以学习识别物体的机器，并设计了算法和硬件（如图所示）。直到</a:t>
            </a:r>
            <a:r>
              <a:rPr lang="en-US" altLang="zh-CN" sz="1600" dirty="0">
                <a:solidFill>
                  <a:schemeClr val="bg1"/>
                </a:solidFill>
                <a:latin typeface="微软雅黑" panose="020B0503020204020204" pitchFamily="34" charset="-122"/>
                <a:ea typeface="微软雅黑" panose="020B0503020204020204" pitchFamily="34" charset="-122"/>
              </a:rPr>
              <a:t>1957</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Frank Rosenblatt</a:t>
            </a:r>
            <a:r>
              <a:rPr lang="zh-CN" altLang="en-US" sz="1600" dirty="0">
                <a:solidFill>
                  <a:schemeClr val="bg1"/>
                </a:solidFill>
                <a:latin typeface="微软雅黑" panose="020B0503020204020204" pitchFamily="34" charset="-122"/>
                <a:ea typeface="微软雅黑" panose="020B0503020204020204" pitchFamily="34" charset="-122"/>
              </a:rPr>
              <a:t>在</a:t>
            </a:r>
            <a:r>
              <a:rPr lang="en-US" altLang="zh-CN" sz="1600" dirty="0">
                <a:solidFill>
                  <a:schemeClr val="bg1"/>
                </a:solidFill>
                <a:latin typeface="微软雅黑" panose="020B0503020204020204" pitchFamily="34" charset="-122"/>
                <a:ea typeface="微软雅黑" panose="020B0503020204020204" pitchFamily="34" charset="-122"/>
              </a:rPr>
              <a:t>《New York Times》</a:t>
            </a:r>
            <a:r>
              <a:rPr lang="zh-CN" altLang="en-US" sz="1600" dirty="0">
                <a:solidFill>
                  <a:schemeClr val="bg1"/>
                </a:solidFill>
                <a:latin typeface="微软雅黑" panose="020B0503020204020204" pitchFamily="34" charset="-122"/>
                <a:ea typeface="微软雅黑" panose="020B0503020204020204" pitchFamily="34" charset="-122"/>
              </a:rPr>
              <a:t>上发表文章</a:t>
            </a:r>
            <a:r>
              <a:rPr lang="en-US" altLang="zh-CN" sz="1600" dirty="0">
                <a:solidFill>
                  <a:schemeClr val="bg1"/>
                </a:solidFill>
                <a:latin typeface="微软雅黑" panose="020B0503020204020204" pitchFamily="34" charset="-122"/>
                <a:ea typeface="微软雅黑" panose="020B0503020204020204" pitchFamily="34" charset="-122"/>
              </a:rPr>
              <a:t>《Electronic ‘Brain’ Teaches Itself》</a:t>
            </a:r>
            <a:r>
              <a:rPr lang="zh-CN" altLang="en-US" sz="1600" dirty="0">
                <a:solidFill>
                  <a:schemeClr val="bg1"/>
                </a:solidFill>
                <a:latin typeface="微软雅黑" panose="020B0503020204020204" pitchFamily="34" charset="-122"/>
                <a:ea typeface="微软雅黑" panose="020B0503020204020204" pitchFamily="34" charset="-122"/>
              </a:rPr>
              <a:t>，首次提出了可以模型人类感知能力的机器，并称之为感知机（</a:t>
            </a:r>
            <a:r>
              <a:rPr lang="en-US" altLang="zh-CN" sz="1600" dirty="0">
                <a:solidFill>
                  <a:schemeClr val="bg1"/>
                </a:solidFill>
                <a:latin typeface="微软雅黑" panose="020B0503020204020204" pitchFamily="34" charset="-122"/>
                <a:ea typeface="微软雅黑" panose="020B0503020204020204" pitchFamily="34" charset="-122"/>
              </a:rPr>
              <a:t>Perceptron</a:t>
            </a:r>
            <a:r>
              <a:rPr lang="zh-CN" altLang="en-US" sz="1600" dirty="0">
                <a:solidFill>
                  <a:schemeClr val="bg1"/>
                </a:solidFill>
                <a:latin typeface="微软雅黑" panose="020B0503020204020204" pitchFamily="34" charset="-122"/>
                <a:ea typeface="微软雅黑" panose="020B0503020204020204" pitchFamily="34" charset="-122"/>
              </a:rPr>
              <a:t>）</a:t>
            </a:r>
            <a:endParaRPr lang="zh-CN" altLang="en-US" sz="1600" i="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09CE53B-7911-4E71-AAEF-285EB9F72F40}"/>
              </a:ext>
            </a:extLst>
          </p:cNvPr>
          <p:cNvPicPr>
            <a:picLocks noChangeAspect="1"/>
          </p:cNvPicPr>
          <p:nvPr/>
        </p:nvPicPr>
        <p:blipFill>
          <a:blip r:embed="rId2"/>
          <a:stretch>
            <a:fillRect/>
          </a:stretch>
        </p:blipFill>
        <p:spPr>
          <a:xfrm>
            <a:off x="1441313" y="4278126"/>
            <a:ext cx="3170937" cy="2386308"/>
          </a:xfrm>
          <a:prstGeom prst="rect">
            <a:avLst/>
          </a:prstGeom>
        </p:spPr>
      </p:pic>
      <p:pic>
        <p:nvPicPr>
          <p:cNvPr id="6" name="图片 5">
            <a:extLst>
              <a:ext uri="{FF2B5EF4-FFF2-40B4-BE49-F238E27FC236}">
                <a16:creationId xmlns:a16="http://schemas.microsoft.com/office/drawing/2014/main" id="{B2A72D5C-C9CD-41F5-9666-BD558C7CC702}"/>
              </a:ext>
            </a:extLst>
          </p:cNvPr>
          <p:cNvPicPr>
            <a:picLocks noChangeAspect="1"/>
          </p:cNvPicPr>
          <p:nvPr/>
        </p:nvPicPr>
        <p:blipFill>
          <a:blip r:embed="rId3"/>
          <a:stretch>
            <a:fillRect/>
          </a:stretch>
        </p:blipFill>
        <p:spPr>
          <a:xfrm>
            <a:off x="6332591" y="4278126"/>
            <a:ext cx="3768253" cy="2386308"/>
          </a:xfrm>
          <a:prstGeom prst="rect">
            <a:avLst/>
          </a:prstGeom>
        </p:spPr>
      </p:pic>
    </p:spTree>
    <p:extLst>
      <p:ext uri="{BB962C8B-B14F-4D97-AF65-F5344CB8AC3E}">
        <p14:creationId xmlns:p14="http://schemas.microsoft.com/office/powerpoint/2010/main" val="753719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sp>
        <p:nvSpPr>
          <p:cNvPr id="40" name="出自【趣你的PPT】(微信:qunideppt)：最优质的PPT资源库">
            <a:extLst>
              <a:ext uri="{FF2B5EF4-FFF2-40B4-BE49-F238E27FC236}">
                <a16:creationId xmlns:a16="http://schemas.microsoft.com/office/drawing/2014/main" id="{7A455E1F-BE6E-4526-9116-9F567541C592}"/>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发展史</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CF3BD041-D143-442D-8C4C-9A0DEDBCC64F}"/>
              </a:ext>
            </a:extLst>
          </p:cNvPr>
          <p:cNvSpPr/>
          <p:nvPr/>
        </p:nvSpPr>
        <p:spPr>
          <a:xfrm>
            <a:off x="698364" y="1065975"/>
            <a:ext cx="10692890" cy="2062103"/>
          </a:xfrm>
          <a:prstGeom prst="rect">
            <a:avLst/>
          </a:prstGeom>
        </p:spPr>
        <p:txBody>
          <a:bodyPr wrap="square">
            <a:spAutoFit/>
          </a:bodyPr>
          <a:lstStyle/>
          <a:p>
            <a:pPr algn="just"/>
            <a:r>
              <a:rPr lang="zh-CN" altLang="en-US" sz="1600" dirty="0">
                <a:solidFill>
                  <a:schemeClr val="bg1"/>
                </a:solidFill>
                <a:latin typeface="微软雅黑" panose="020B0503020204020204" pitchFamily="34" charset="-122"/>
                <a:ea typeface="微软雅黑" panose="020B0503020204020204" pitchFamily="34" charset="-122"/>
              </a:rPr>
              <a:t>感知机是整个神经网络的基础，神经元通过激励函数确定输出，神经元之间通过权值进行传递能量，权重的确定根据误差来进行调节，这个方法的前景是整个网络是收敛的。这个问题，</a:t>
            </a:r>
            <a:r>
              <a:rPr lang="en-US" altLang="zh-CN" sz="1600" dirty="0">
                <a:solidFill>
                  <a:schemeClr val="bg1"/>
                </a:solidFill>
                <a:latin typeface="微软雅黑" panose="020B0503020204020204" pitchFamily="34" charset="-122"/>
                <a:ea typeface="微软雅黑" panose="020B0503020204020204" pitchFamily="34" charset="-122"/>
              </a:rPr>
              <a:t>Frank Rosenblatt</a:t>
            </a:r>
            <a:r>
              <a:rPr lang="zh-CN" altLang="en-US" sz="1600" dirty="0">
                <a:solidFill>
                  <a:schemeClr val="bg1"/>
                </a:solidFill>
                <a:latin typeface="微软雅黑" panose="020B0503020204020204" pitchFamily="34" charset="-122"/>
                <a:ea typeface="微软雅黑" panose="020B0503020204020204" pitchFamily="34" charset="-122"/>
              </a:rPr>
              <a:t>在</a:t>
            </a:r>
            <a:r>
              <a:rPr lang="en-US" altLang="zh-CN" sz="1600" dirty="0">
                <a:solidFill>
                  <a:schemeClr val="bg1"/>
                </a:solidFill>
                <a:latin typeface="微软雅黑" panose="020B0503020204020204" pitchFamily="34" charset="-122"/>
                <a:ea typeface="微软雅黑" panose="020B0503020204020204" pitchFamily="34" charset="-122"/>
              </a:rPr>
              <a:t>1957</a:t>
            </a:r>
            <a:r>
              <a:rPr lang="zh-CN" altLang="en-US" sz="1600" dirty="0">
                <a:solidFill>
                  <a:schemeClr val="bg1"/>
                </a:solidFill>
                <a:latin typeface="微软雅黑" panose="020B0503020204020204" pitchFamily="34" charset="-122"/>
                <a:ea typeface="微软雅黑" panose="020B0503020204020204" pitchFamily="34" charset="-122"/>
              </a:rPr>
              <a:t>年证明了这个结论。</a:t>
            </a:r>
          </a:p>
          <a:p>
            <a:pPr algn="just"/>
            <a:r>
              <a:rPr lang="zh-CN" altLang="en-US" sz="1600" dirty="0">
                <a:solidFill>
                  <a:schemeClr val="bg1"/>
                </a:solidFill>
                <a:latin typeface="微软雅黑" panose="020B0503020204020204" pitchFamily="34" charset="-122"/>
                <a:ea typeface="微软雅黑" panose="020B0503020204020204" pitchFamily="34" charset="-122"/>
              </a:rPr>
              <a:t>有关感知机的成果，由</a:t>
            </a:r>
            <a:r>
              <a:rPr lang="en-US" altLang="zh-CN" sz="1600" dirty="0">
                <a:solidFill>
                  <a:schemeClr val="bg1"/>
                </a:solidFill>
                <a:latin typeface="微软雅黑" panose="020B0503020204020204" pitchFamily="34" charset="-122"/>
                <a:ea typeface="微软雅黑" panose="020B0503020204020204" pitchFamily="34" charset="-122"/>
              </a:rPr>
              <a:t>Frank Rosenblatt</a:t>
            </a:r>
            <a:r>
              <a:rPr lang="zh-CN" altLang="en-US" sz="1600" dirty="0">
                <a:solidFill>
                  <a:schemeClr val="bg1"/>
                </a:solidFill>
                <a:latin typeface="微软雅黑" panose="020B0503020204020204" pitchFamily="34" charset="-122"/>
                <a:ea typeface="微软雅黑" panose="020B0503020204020204" pitchFamily="34" charset="-122"/>
              </a:rPr>
              <a:t>在</a:t>
            </a:r>
            <a:r>
              <a:rPr lang="en-US" altLang="zh-CN" sz="1600" dirty="0">
                <a:solidFill>
                  <a:schemeClr val="bg1"/>
                </a:solidFill>
                <a:latin typeface="微软雅黑" panose="020B0503020204020204" pitchFamily="34" charset="-122"/>
                <a:ea typeface="微软雅黑" panose="020B0503020204020204" pitchFamily="34" charset="-122"/>
              </a:rPr>
              <a:t>1958</a:t>
            </a:r>
            <a:r>
              <a:rPr lang="zh-CN" altLang="en-US" sz="1600" dirty="0">
                <a:solidFill>
                  <a:schemeClr val="bg1"/>
                </a:solidFill>
                <a:latin typeface="微软雅黑" panose="020B0503020204020204" pitchFamily="34" charset="-122"/>
                <a:ea typeface="微软雅黑" panose="020B0503020204020204" pitchFamily="34" charset="-122"/>
              </a:rPr>
              <a:t>年发表在文章里。</a:t>
            </a:r>
            <a:r>
              <a:rPr lang="en-US" altLang="zh-CN" sz="1600" dirty="0">
                <a:solidFill>
                  <a:schemeClr val="bg1"/>
                </a:solidFill>
                <a:latin typeface="微软雅黑" panose="020B0503020204020204" pitchFamily="34" charset="-122"/>
                <a:ea typeface="微软雅黑" panose="020B0503020204020204" pitchFamily="34" charset="-122"/>
              </a:rPr>
              <a:t>1962</a:t>
            </a:r>
            <a:r>
              <a:rPr lang="zh-CN" altLang="en-US" sz="1600" dirty="0">
                <a:solidFill>
                  <a:schemeClr val="bg1"/>
                </a:solidFill>
                <a:latin typeface="微软雅黑" panose="020B0503020204020204" pitchFamily="34" charset="-122"/>
                <a:ea typeface="微软雅黑" panose="020B0503020204020204" pitchFamily="34" charset="-122"/>
              </a:rPr>
              <a:t>年，他又出版了书，向大众深入解释感知机的理论知识及背景假设。此书介绍了一些重要的概念及定理证明，例如感知机收敛定理。</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r>
              <a:rPr lang="en-US" altLang="zh-CN" sz="1600" i="1" dirty="0">
                <a:solidFill>
                  <a:schemeClr val="bg1"/>
                </a:solidFill>
                <a:latin typeface="微软雅黑" panose="020B0503020204020204" pitchFamily="34" charset="-122"/>
                <a:ea typeface="微软雅黑" panose="020B0503020204020204" pitchFamily="34" charset="-122"/>
              </a:rPr>
              <a:t>Rosenblatt F. The perceptron: a probabilistic model for information storage and organization in the brain[J]. Psychological review, 1958, 65(6): 386.</a:t>
            </a:r>
          </a:p>
          <a:p>
            <a:pPr algn="just"/>
            <a:r>
              <a:rPr lang="en-US" altLang="zh-CN" sz="1600" i="1" dirty="0">
                <a:solidFill>
                  <a:schemeClr val="bg1"/>
                </a:solidFill>
                <a:latin typeface="微软雅黑" panose="020B0503020204020204" pitchFamily="34" charset="-122"/>
                <a:ea typeface="微软雅黑" panose="020B0503020204020204" pitchFamily="34" charset="-122"/>
              </a:rPr>
              <a:t>Orbach J. Principles of </a:t>
            </a:r>
            <a:r>
              <a:rPr lang="en-US" altLang="zh-CN" sz="1600" i="1" dirty="0" err="1">
                <a:solidFill>
                  <a:schemeClr val="bg1"/>
                </a:solidFill>
                <a:latin typeface="微软雅黑" panose="020B0503020204020204" pitchFamily="34" charset="-122"/>
                <a:ea typeface="微软雅黑" panose="020B0503020204020204" pitchFamily="34" charset="-122"/>
              </a:rPr>
              <a:t>Neurodynamics</a:t>
            </a:r>
            <a:r>
              <a:rPr lang="en-US" altLang="zh-CN" sz="1600" i="1" dirty="0">
                <a:solidFill>
                  <a:schemeClr val="bg1"/>
                </a:solidFill>
                <a:latin typeface="微软雅黑" panose="020B0503020204020204" pitchFamily="34" charset="-122"/>
                <a:ea typeface="微软雅黑" panose="020B0503020204020204" pitchFamily="34" charset="-122"/>
              </a:rPr>
              <a:t>. </a:t>
            </a:r>
            <a:r>
              <a:rPr lang="en-US" altLang="zh-CN" sz="1600" i="1" dirty="0" err="1">
                <a:solidFill>
                  <a:schemeClr val="bg1"/>
                </a:solidFill>
                <a:latin typeface="微软雅黑" panose="020B0503020204020204" pitchFamily="34" charset="-122"/>
                <a:ea typeface="微软雅黑" panose="020B0503020204020204" pitchFamily="34" charset="-122"/>
              </a:rPr>
              <a:t>Perceptrons</a:t>
            </a:r>
            <a:r>
              <a:rPr lang="en-US" altLang="zh-CN" sz="1600" i="1" dirty="0">
                <a:solidFill>
                  <a:schemeClr val="bg1"/>
                </a:solidFill>
                <a:latin typeface="微软雅黑" panose="020B0503020204020204" pitchFamily="34" charset="-122"/>
                <a:ea typeface="微软雅黑" panose="020B0503020204020204" pitchFamily="34" charset="-122"/>
              </a:rPr>
              <a:t> and the Theory of Brain Mechanisms[J]. Archives of General Psychiatry, 1962, 7(3): 218-219.</a:t>
            </a:r>
            <a:endParaRPr lang="zh-CN" altLang="en-US" sz="1600" i="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2F27592-6FF5-43E0-9F2E-9FFC9A339F12}"/>
              </a:ext>
            </a:extLst>
          </p:cNvPr>
          <p:cNvSpPr/>
          <p:nvPr/>
        </p:nvSpPr>
        <p:spPr>
          <a:xfrm>
            <a:off x="698364" y="3411720"/>
            <a:ext cx="10692890" cy="1077218"/>
          </a:xfrm>
          <a:prstGeom prst="rect">
            <a:avLst/>
          </a:prstGeom>
        </p:spPr>
        <p:txBody>
          <a:bodyPr wrap="square">
            <a:spAutoFit/>
          </a:bodyPr>
          <a:lstStyle/>
          <a:p>
            <a:pPr algn="just"/>
            <a:r>
              <a:rPr lang="en-US" altLang="zh-CN" sz="1600" dirty="0">
                <a:solidFill>
                  <a:schemeClr val="bg1"/>
                </a:solidFill>
                <a:latin typeface="微软雅黑" panose="020B0503020204020204" pitchFamily="34" charset="-122"/>
                <a:ea typeface="微软雅黑" panose="020B0503020204020204" pitchFamily="34" charset="-122"/>
              </a:rPr>
              <a:t>1969</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Marvin Minsky</a:t>
            </a:r>
            <a:r>
              <a:rPr lang="zh-CN" altLang="en-US" sz="1600" dirty="0">
                <a:solidFill>
                  <a:schemeClr val="bg1"/>
                </a:solidFill>
                <a:latin typeface="微软雅黑" panose="020B0503020204020204" pitchFamily="34" charset="-122"/>
                <a:ea typeface="微软雅黑" panose="020B0503020204020204" pitchFamily="34" charset="-122"/>
              </a:rPr>
              <a:t>和</a:t>
            </a:r>
            <a:r>
              <a:rPr lang="en-US" altLang="zh-CN" sz="1600" dirty="0">
                <a:solidFill>
                  <a:schemeClr val="bg1"/>
                </a:solidFill>
                <a:latin typeface="微软雅黑" panose="020B0503020204020204" pitchFamily="34" charset="-122"/>
                <a:ea typeface="微软雅黑" panose="020B0503020204020204" pitchFamily="34" charset="-122"/>
              </a:rPr>
              <a:t>Seymour Papery</a:t>
            </a:r>
            <a:r>
              <a:rPr lang="zh-CN" altLang="en-US" sz="1600" dirty="0">
                <a:solidFill>
                  <a:schemeClr val="bg1"/>
                </a:solidFill>
                <a:latin typeface="微软雅黑" panose="020B0503020204020204" pitchFamily="34" charset="-122"/>
                <a:ea typeface="微软雅黑" panose="020B0503020204020204" pitchFamily="34" charset="-122"/>
              </a:rPr>
              <a:t>仔细分析了以感知机为代表的单层感知机在计算能力上的局限性，</a:t>
            </a:r>
            <a:r>
              <a:rPr lang="zh-CN" altLang="en-US" sz="1600" dirty="0">
                <a:solidFill>
                  <a:srgbClr val="FF0000"/>
                </a:solidFill>
                <a:latin typeface="微软雅黑" panose="020B0503020204020204" pitchFamily="34" charset="-122"/>
                <a:ea typeface="微软雅黑" panose="020B0503020204020204" pitchFamily="34" charset="-122"/>
              </a:rPr>
              <a:t>证明感知机不能解决简单的异或（</a:t>
            </a:r>
            <a:r>
              <a:rPr lang="en-US" altLang="zh-CN" sz="1600" dirty="0">
                <a:solidFill>
                  <a:srgbClr val="FF0000"/>
                </a:solidFill>
                <a:latin typeface="微软雅黑" panose="020B0503020204020204" pitchFamily="34" charset="-122"/>
                <a:ea typeface="微软雅黑" panose="020B0503020204020204" pitchFamily="34" charset="-122"/>
              </a:rPr>
              <a:t>XOR</a:t>
            </a:r>
            <a:r>
              <a:rPr lang="zh-CN" altLang="en-US" sz="1600" dirty="0">
                <a:solidFill>
                  <a:srgbClr val="FF0000"/>
                </a:solidFill>
                <a:latin typeface="微软雅黑" panose="020B0503020204020204" pitchFamily="34" charset="-122"/>
                <a:ea typeface="微软雅黑" panose="020B0503020204020204" pitchFamily="34" charset="-122"/>
              </a:rPr>
              <a:t>）等线性不可分问题</a:t>
            </a:r>
            <a:r>
              <a:rPr lang="zh-CN" altLang="en-US" sz="1600" dirty="0">
                <a:solidFill>
                  <a:schemeClr val="bg1"/>
                </a:solidFill>
                <a:latin typeface="微软雅黑" panose="020B0503020204020204" pitchFamily="34" charset="-122"/>
                <a:ea typeface="微软雅黑" panose="020B0503020204020204" pitchFamily="34" charset="-122"/>
              </a:rPr>
              <a:t>，但</a:t>
            </a:r>
            <a:r>
              <a:rPr lang="en-US" altLang="zh-CN" sz="1600" dirty="0">
                <a:solidFill>
                  <a:schemeClr val="bg1"/>
                </a:solidFill>
                <a:latin typeface="微软雅黑" panose="020B0503020204020204" pitchFamily="34" charset="-122"/>
                <a:ea typeface="微软雅黑" panose="020B0503020204020204" pitchFamily="34" charset="-122"/>
              </a:rPr>
              <a:t>Rosenblatt</a:t>
            </a:r>
            <a:r>
              <a:rPr lang="zh-CN" altLang="en-US" sz="1600" dirty="0">
                <a:solidFill>
                  <a:schemeClr val="bg1"/>
                </a:solidFill>
                <a:latin typeface="微软雅黑" panose="020B0503020204020204" pitchFamily="34" charset="-122"/>
                <a:ea typeface="微软雅黑" panose="020B0503020204020204" pitchFamily="34" charset="-122"/>
              </a:rPr>
              <a:t>和</a:t>
            </a:r>
            <a:r>
              <a:rPr lang="en-US" altLang="zh-CN" sz="1600" dirty="0">
                <a:solidFill>
                  <a:schemeClr val="bg1"/>
                </a:solidFill>
                <a:latin typeface="微软雅黑" panose="020B0503020204020204" pitchFamily="34" charset="-122"/>
                <a:ea typeface="微软雅黑" panose="020B0503020204020204" pitchFamily="34" charset="-122"/>
              </a:rPr>
              <a:t>Minsky</a:t>
            </a:r>
            <a:r>
              <a:rPr lang="zh-CN" altLang="en-US" sz="1600" dirty="0">
                <a:solidFill>
                  <a:schemeClr val="bg1"/>
                </a:solidFill>
                <a:latin typeface="微软雅黑" panose="020B0503020204020204" pitchFamily="34" charset="-122"/>
                <a:ea typeface="微软雅黑" panose="020B0503020204020204" pitchFamily="34" charset="-122"/>
              </a:rPr>
              <a:t>及</a:t>
            </a:r>
            <a:r>
              <a:rPr lang="en-US" altLang="zh-CN" sz="1600" dirty="0">
                <a:solidFill>
                  <a:schemeClr val="bg1"/>
                </a:solidFill>
                <a:latin typeface="微软雅黑" panose="020B0503020204020204" pitchFamily="34" charset="-122"/>
                <a:ea typeface="微软雅黑" panose="020B0503020204020204" pitchFamily="34" charset="-122"/>
              </a:rPr>
              <a:t>Papery</a:t>
            </a:r>
            <a:r>
              <a:rPr lang="zh-CN" altLang="en-US" sz="1600" dirty="0">
                <a:solidFill>
                  <a:schemeClr val="bg1"/>
                </a:solidFill>
                <a:latin typeface="微软雅黑" panose="020B0503020204020204" pitchFamily="34" charset="-122"/>
                <a:ea typeface="微软雅黑" panose="020B0503020204020204" pitchFamily="34" charset="-122"/>
              </a:rPr>
              <a:t>等人在当时已经了解到多层神经网络能够解决线性不可分的问题。</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r>
              <a:rPr lang="en-US" altLang="zh-CN" sz="1600" i="1" dirty="0">
                <a:solidFill>
                  <a:schemeClr val="bg1"/>
                </a:solidFill>
                <a:latin typeface="微软雅黑" panose="020B0503020204020204" pitchFamily="34" charset="-122"/>
                <a:ea typeface="微软雅黑" panose="020B0503020204020204" pitchFamily="34" charset="-122"/>
              </a:rPr>
              <a:t>Minsky M, </a:t>
            </a:r>
            <a:r>
              <a:rPr lang="en-US" altLang="zh-CN" sz="1600" i="1" dirty="0" err="1">
                <a:solidFill>
                  <a:schemeClr val="bg1"/>
                </a:solidFill>
                <a:latin typeface="微软雅黑" panose="020B0503020204020204" pitchFamily="34" charset="-122"/>
                <a:ea typeface="微软雅黑" panose="020B0503020204020204" pitchFamily="34" charset="-122"/>
              </a:rPr>
              <a:t>Papert</a:t>
            </a:r>
            <a:r>
              <a:rPr lang="en-US" altLang="zh-CN" sz="1600" i="1" dirty="0">
                <a:solidFill>
                  <a:schemeClr val="bg1"/>
                </a:solidFill>
                <a:latin typeface="微软雅黑" panose="020B0503020204020204" pitchFamily="34" charset="-122"/>
                <a:ea typeface="微软雅黑" panose="020B0503020204020204" pitchFamily="34" charset="-122"/>
              </a:rPr>
              <a:t> S. </a:t>
            </a:r>
            <a:r>
              <a:rPr lang="en-US" altLang="zh-CN" sz="1600" i="1" dirty="0" err="1">
                <a:solidFill>
                  <a:schemeClr val="bg1"/>
                </a:solidFill>
                <a:latin typeface="微软雅黑" panose="020B0503020204020204" pitchFamily="34" charset="-122"/>
                <a:ea typeface="微软雅黑" panose="020B0503020204020204" pitchFamily="34" charset="-122"/>
              </a:rPr>
              <a:t>Perceptrons</a:t>
            </a:r>
            <a:r>
              <a:rPr lang="en-US" altLang="zh-CN" sz="1600" i="1" dirty="0">
                <a:solidFill>
                  <a:schemeClr val="bg1"/>
                </a:solidFill>
                <a:latin typeface="微软雅黑" panose="020B0503020204020204" pitchFamily="34" charset="-122"/>
                <a:ea typeface="微软雅黑" panose="020B0503020204020204" pitchFamily="34" charset="-122"/>
              </a:rPr>
              <a:t>[J]. 1969.</a:t>
            </a:r>
          </a:p>
        </p:txBody>
      </p:sp>
      <p:pic>
        <p:nvPicPr>
          <p:cNvPr id="2" name="图片 1">
            <a:extLst>
              <a:ext uri="{FF2B5EF4-FFF2-40B4-BE49-F238E27FC236}">
                <a16:creationId xmlns:a16="http://schemas.microsoft.com/office/drawing/2014/main" id="{EEA9BAF0-D57F-43B3-91DA-E9E8005CE44B}"/>
              </a:ext>
            </a:extLst>
          </p:cNvPr>
          <p:cNvPicPr>
            <a:picLocks noChangeAspect="1"/>
          </p:cNvPicPr>
          <p:nvPr/>
        </p:nvPicPr>
        <p:blipFill>
          <a:blip r:embed="rId2"/>
          <a:stretch>
            <a:fillRect/>
          </a:stretch>
        </p:blipFill>
        <p:spPr>
          <a:xfrm>
            <a:off x="6453591" y="4306671"/>
            <a:ext cx="4829175" cy="2181225"/>
          </a:xfrm>
          <a:prstGeom prst="rect">
            <a:avLst/>
          </a:prstGeom>
        </p:spPr>
      </p:pic>
    </p:spTree>
    <p:extLst>
      <p:ext uri="{BB962C8B-B14F-4D97-AF65-F5344CB8AC3E}">
        <p14:creationId xmlns:p14="http://schemas.microsoft.com/office/powerpoint/2010/main" val="3871817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sp>
        <p:nvSpPr>
          <p:cNvPr id="40" name="出自【趣你的PPT】(微信:qunideppt)：最优质的PPT资源库">
            <a:extLst>
              <a:ext uri="{FF2B5EF4-FFF2-40B4-BE49-F238E27FC236}">
                <a16:creationId xmlns:a16="http://schemas.microsoft.com/office/drawing/2014/main" id="{7A455E1F-BE6E-4526-9116-9F567541C592}"/>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发展史</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id="{CF3BD041-D143-442D-8C4C-9A0DEDBCC64F}"/>
              </a:ext>
            </a:extLst>
          </p:cNvPr>
          <p:cNvSpPr/>
          <p:nvPr/>
        </p:nvSpPr>
        <p:spPr>
          <a:xfrm>
            <a:off x="698364" y="1065975"/>
            <a:ext cx="10692890" cy="2062103"/>
          </a:xfrm>
          <a:prstGeom prst="rect">
            <a:avLst/>
          </a:prstGeom>
        </p:spPr>
        <p:txBody>
          <a:bodyPr wrap="square">
            <a:spAutoFit/>
          </a:bodyPr>
          <a:lstStyle/>
          <a:p>
            <a:pPr algn="just"/>
            <a:r>
              <a:rPr lang="zh-CN" altLang="en-US" sz="1600" dirty="0">
                <a:solidFill>
                  <a:schemeClr val="bg1"/>
                </a:solidFill>
                <a:latin typeface="微软雅黑" panose="020B0503020204020204" pitchFamily="34" charset="-122"/>
                <a:ea typeface="微软雅黑" panose="020B0503020204020204" pitchFamily="34" charset="-122"/>
              </a:rPr>
              <a:t>尽管</a:t>
            </a:r>
            <a:r>
              <a:rPr lang="en-US" altLang="zh-CN" sz="1600" dirty="0">
                <a:solidFill>
                  <a:schemeClr val="bg1"/>
                </a:solidFill>
                <a:latin typeface="微软雅黑" panose="020B0503020204020204" pitchFamily="34" charset="-122"/>
                <a:ea typeface="微软雅黑" panose="020B0503020204020204" pitchFamily="34" charset="-122"/>
              </a:rPr>
              <a:t>ANN</a:t>
            </a:r>
            <a:r>
              <a:rPr lang="zh-CN" altLang="en-US" sz="1600" dirty="0">
                <a:solidFill>
                  <a:schemeClr val="bg1"/>
                </a:solidFill>
                <a:latin typeface="微软雅黑" panose="020B0503020204020204" pitchFamily="34" charset="-122"/>
                <a:ea typeface="微软雅黑" panose="020B0503020204020204" pitchFamily="34" charset="-122"/>
              </a:rPr>
              <a:t>的研究陷入了前所未有的低谷，但仍有为数不多的学者致力于</a:t>
            </a:r>
            <a:r>
              <a:rPr lang="en-US" altLang="zh-CN" sz="1600" dirty="0">
                <a:solidFill>
                  <a:schemeClr val="bg1"/>
                </a:solidFill>
                <a:latin typeface="微软雅黑" panose="020B0503020204020204" pitchFamily="34" charset="-122"/>
                <a:ea typeface="微软雅黑" panose="020B0503020204020204" pitchFamily="34" charset="-122"/>
              </a:rPr>
              <a:t>ANN</a:t>
            </a:r>
            <a:r>
              <a:rPr lang="zh-CN" altLang="en-US" sz="1600" dirty="0">
                <a:solidFill>
                  <a:schemeClr val="bg1"/>
                </a:solidFill>
                <a:latin typeface="微软雅黑" panose="020B0503020204020204" pitchFamily="34" charset="-122"/>
                <a:ea typeface="微软雅黑" panose="020B0503020204020204" pitchFamily="34" charset="-122"/>
              </a:rPr>
              <a:t>的研究。直到</a:t>
            </a:r>
            <a:r>
              <a:rPr lang="en-US" altLang="zh-CN" sz="1600" dirty="0">
                <a:solidFill>
                  <a:schemeClr val="bg1"/>
                </a:solidFill>
                <a:latin typeface="微软雅黑" panose="020B0503020204020204" pitchFamily="34" charset="-122"/>
                <a:ea typeface="微软雅黑" panose="020B0503020204020204" pitchFamily="34" charset="-122"/>
              </a:rPr>
              <a:t>1982</a:t>
            </a:r>
            <a:r>
              <a:rPr lang="zh-CN" altLang="en-US" sz="1600" dirty="0">
                <a:solidFill>
                  <a:schemeClr val="bg1"/>
                </a:solidFill>
                <a:latin typeface="微软雅黑" panose="020B0503020204020204" pitchFamily="34" charset="-122"/>
                <a:ea typeface="微软雅黑" panose="020B0503020204020204" pitchFamily="34" charset="-122"/>
              </a:rPr>
              <a:t>年美国加州理工学院的物理学家</a:t>
            </a:r>
            <a:r>
              <a:rPr lang="en-US" altLang="zh-CN" sz="1600" dirty="0">
                <a:solidFill>
                  <a:schemeClr val="bg1"/>
                </a:solidFill>
                <a:latin typeface="微软雅黑" panose="020B0503020204020204" pitchFamily="34" charset="-122"/>
                <a:ea typeface="微软雅黑" panose="020B0503020204020204" pitchFamily="34" charset="-122"/>
              </a:rPr>
              <a:t>John </a:t>
            </a:r>
            <a:r>
              <a:rPr lang="en-US" altLang="zh-CN" sz="1600" dirty="0" err="1">
                <a:solidFill>
                  <a:schemeClr val="bg1"/>
                </a:solidFill>
                <a:latin typeface="微软雅黑" panose="020B0503020204020204" pitchFamily="34" charset="-122"/>
                <a:ea typeface="微软雅黑" panose="020B0503020204020204" pitchFamily="34" charset="-122"/>
              </a:rPr>
              <a:t>J.Hopfield</a:t>
            </a:r>
            <a:r>
              <a:rPr lang="zh-CN" altLang="en-US" sz="1600" dirty="0">
                <a:solidFill>
                  <a:schemeClr val="bg1"/>
                </a:solidFill>
                <a:latin typeface="微软雅黑" panose="020B0503020204020204" pitchFamily="34" charset="-122"/>
                <a:ea typeface="微软雅黑" panose="020B0503020204020204" pitchFamily="34" charset="-122"/>
              </a:rPr>
              <a:t>博士提出的</a:t>
            </a:r>
            <a:r>
              <a:rPr lang="en-US" altLang="zh-CN" sz="1600" dirty="0">
                <a:solidFill>
                  <a:schemeClr val="bg1"/>
                </a:solidFill>
                <a:latin typeface="微软雅黑" panose="020B0503020204020204" pitchFamily="34" charset="-122"/>
                <a:ea typeface="微软雅黑" panose="020B0503020204020204" pitchFamily="34" charset="-122"/>
              </a:rPr>
              <a:t>Hopfield</a:t>
            </a:r>
            <a:r>
              <a:rPr lang="zh-CN" altLang="en-US" sz="1600" dirty="0">
                <a:solidFill>
                  <a:schemeClr val="bg1"/>
                </a:solidFill>
                <a:latin typeface="微软雅黑" panose="020B0503020204020204" pitchFamily="34" charset="-122"/>
                <a:ea typeface="微软雅黑" panose="020B0503020204020204" pitchFamily="34" charset="-122"/>
              </a:rPr>
              <a:t>网络和</a:t>
            </a:r>
            <a:r>
              <a:rPr lang="en-US" altLang="zh-CN" sz="1600" dirty="0">
                <a:solidFill>
                  <a:schemeClr val="bg1"/>
                </a:solidFill>
                <a:latin typeface="微软雅黑" panose="020B0503020204020204" pitchFamily="34" charset="-122"/>
                <a:ea typeface="微软雅黑" panose="020B0503020204020204" pitchFamily="34" charset="-122"/>
              </a:rPr>
              <a:t>David </a:t>
            </a:r>
            <a:r>
              <a:rPr lang="en-US" altLang="zh-CN" sz="1600" dirty="0" err="1">
                <a:solidFill>
                  <a:schemeClr val="bg1"/>
                </a:solidFill>
                <a:latin typeface="微软雅黑" panose="020B0503020204020204" pitchFamily="34" charset="-122"/>
                <a:ea typeface="微软雅黑" panose="020B0503020204020204" pitchFamily="34" charset="-122"/>
              </a:rPr>
              <a:t>E.Rumelhart</a:t>
            </a:r>
            <a:r>
              <a:rPr lang="zh-CN" altLang="en-US" sz="1600" dirty="0">
                <a:solidFill>
                  <a:schemeClr val="bg1"/>
                </a:solidFill>
                <a:latin typeface="微软雅黑" panose="020B0503020204020204" pitchFamily="34" charset="-122"/>
                <a:ea typeface="微软雅黑" panose="020B0503020204020204" pitchFamily="34" charset="-122"/>
              </a:rPr>
              <a:t>以及</a:t>
            </a:r>
            <a:r>
              <a:rPr lang="en-US" altLang="zh-CN" sz="1600" dirty="0">
                <a:solidFill>
                  <a:schemeClr val="bg1"/>
                </a:solidFill>
                <a:latin typeface="微软雅黑" panose="020B0503020204020204" pitchFamily="34" charset="-122"/>
                <a:ea typeface="微软雅黑" panose="020B0503020204020204" pitchFamily="34" charset="-122"/>
              </a:rPr>
              <a:t>James </a:t>
            </a:r>
            <a:r>
              <a:rPr lang="en-US" altLang="zh-CN" sz="1600" dirty="0" err="1">
                <a:solidFill>
                  <a:schemeClr val="bg1"/>
                </a:solidFill>
                <a:latin typeface="微软雅黑" panose="020B0503020204020204" pitchFamily="34" charset="-122"/>
                <a:ea typeface="微软雅黑" panose="020B0503020204020204" pitchFamily="34" charset="-122"/>
              </a:rPr>
              <a:t>L.McCelland</a:t>
            </a:r>
            <a:r>
              <a:rPr lang="zh-CN" altLang="en-US" sz="1600" dirty="0">
                <a:solidFill>
                  <a:schemeClr val="bg1"/>
                </a:solidFill>
                <a:latin typeface="微软雅黑" panose="020B0503020204020204" pitchFamily="34" charset="-122"/>
                <a:ea typeface="微软雅黑" panose="020B0503020204020204" pitchFamily="34" charset="-122"/>
              </a:rPr>
              <a:t>研究小组发表的</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并行分布处理</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。这两个成果重新激起了人们对</a:t>
            </a:r>
            <a:r>
              <a:rPr lang="en-US" altLang="zh-CN" sz="1600" dirty="0">
                <a:solidFill>
                  <a:schemeClr val="bg1"/>
                </a:solidFill>
                <a:latin typeface="微软雅黑" panose="020B0503020204020204" pitchFamily="34" charset="-122"/>
                <a:ea typeface="微软雅黑" panose="020B0503020204020204" pitchFamily="34" charset="-122"/>
              </a:rPr>
              <a:t>ANN</a:t>
            </a:r>
            <a:r>
              <a:rPr lang="zh-CN" altLang="en-US" sz="1600" dirty="0">
                <a:solidFill>
                  <a:schemeClr val="bg1"/>
                </a:solidFill>
                <a:latin typeface="微软雅黑" panose="020B0503020204020204" pitchFamily="34" charset="-122"/>
                <a:ea typeface="微软雅黑" panose="020B0503020204020204" pitchFamily="34" charset="-122"/>
              </a:rPr>
              <a:t>的研究兴趣，使人们对模仿脑信息处理的智能计算机的研究重新充满了希望。</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r>
              <a:rPr lang="zh-CN" altLang="en-US" sz="1600" dirty="0">
                <a:solidFill>
                  <a:schemeClr val="bg1"/>
                </a:solidFill>
                <a:latin typeface="微软雅黑" panose="020B0503020204020204" pitchFamily="34" charset="-122"/>
                <a:ea typeface="微软雅黑" panose="020B0503020204020204" pitchFamily="34" charset="-122"/>
              </a:rPr>
              <a:t>后者对具有</a:t>
            </a:r>
            <a:r>
              <a:rPr lang="zh-CN" altLang="en-US" sz="1600" dirty="0">
                <a:solidFill>
                  <a:srgbClr val="FF0000"/>
                </a:solidFill>
                <a:latin typeface="微软雅黑" panose="020B0503020204020204" pitchFamily="34" charset="-122"/>
                <a:ea typeface="微软雅黑" panose="020B0503020204020204" pitchFamily="34" charset="-122"/>
              </a:rPr>
              <a:t>非线性连续变换函数的多层感知器的误差反向传播</a:t>
            </a:r>
            <a:r>
              <a:rPr lang="en-US" altLang="zh-CN" sz="1600" dirty="0">
                <a:solidFill>
                  <a:srgbClr val="FF0000"/>
                </a:solidFill>
                <a:latin typeface="微软雅黑" panose="020B0503020204020204" pitchFamily="34" charset="-122"/>
                <a:ea typeface="微软雅黑" panose="020B0503020204020204" pitchFamily="34" charset="-122"/>
              </a:rPr>
              <a:t>(Error Back Propagation)</a:t>
            </a:r>
            <a:r>
              <a:rPr lang="zh-CN" altLang="en-US" sz="1600" dirty="0">
                <a:solidFill>
                  <a:srgbClr val="FF0000"/>
                </a:solidFill>
                <a:latin typeface="微软雅黑" panose="020B0503020204020204" pitchFamily="34" charset="-122"/>
                <a:ea typeface="微软雅黑" panose="020B0503020204020204" pitchFamily="34" charset="-122"/>
              </a:rPr>
              <a:t>算法</a:t>
            </a:r>
            <a:r>
              <a:rPr lang="zh-CN" altLang="en-US" sz="1600" dirty="0">
                <a:solidFill>
                  <a:schemeClr val="bg1"/>
                </a:solidFill>
                <a:latin typeface="微软雅黑" panose="020B0503020204020204" pitchFamily="34" charset="-122"/>
                <a:ea typeface="微软雅黑" panose="020B0503020204020204" pitchFamily="34" charset="-122"/>
              </a:rPr>
              <a:t>进行了详尽的分析，实现了 </a:t>
            </a:r>
            <a:r>
              <a:rPr lang="en-US" altLang="zh-CN" sz="1600" dirty="0">
                <a:solidFill>
                  <a:schemeClr val="bg1"/>
                </a:solidFill>
                <a:latin typeface="微软雅黑" panose="020B0503020204020204" pitchFamily="34" charset="-122"/>
                <a:ea typeface="微软雅黑" panose="020B0503020204020204" pitchFamily="34" charset="-122"/>
              </a:rPr>
              <a:t>Minsky </a:t>
            </a:r>
            <a:r>
              <a:rPr lang="zh-CN" altLang="en-US" sz="1600" dirty="0">
                <a:solidFill>
                  <a:schemeClr val="bg1"/>
                </a:solidFill>
                <a:latin typeface="微软雅黑" panose="020B0503020204020204" pitchFamily="34" charset="-122"/>
                <a:ea typeface="微软雅黑" panose="020B0503020204020204" pitchFamily="34" charset="-122"/>
              </a:rPr>
              <a:t>关于多层网络的设想。误差反向传播即反向传播算法（</a:t>
            </a:r>
            <a:r>
              <a:rPr lang="en-US" altLang="zh-CN" sz="1600" dirty="0">
                <a:solidFill>
                  <a:schemeClr val="bg1"/>
                </a:solidFill>
                <a:latin typeface="微软雅黑" panose="020B0503020204020204" pitchFamily="34" charset="-122"/>
                <a:ea typeface="微软雅黑" panose="020B0503020204020204" pitchFamily="34" charset="-122"/>
              </a:rPr>
              <a:t>Backpropagation algorithm</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BP</a:t>
            </a:r>
            <a:r>
              <a:rPr lang="zh-CN" altLang="en-US" sz="1600"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r>
              <a:rPr lang="en-US" altLang="zh-CN" sz="1600" i="1" dirty="0" err="1">
                <a:solidFill>
                  <a:schemeClr val="bg1"/>
                </a:solidFill>
                <a:latin typeface="微软雅黑" panose="020B0503020204020204" pitchFamily="34" charset="-122"/>
                <a:ea typeface="微软雅黑" panose="020B0503020204020204" pitchFamily="34" charset="-122"/>
              </a:rPr>
              <a:t>Rumelhart</a:t>
            </a:r>
            <a:r>
              <a:rPr lang="en-US" altLang="zh-CN" sz="1600" i="1" dirty="0">
                <a:solidFill>
                  <a:schemeClr val="bg1"/>
                </a:solidFill>
                <a:latin typeface="微软雅黑" panose="020B0503020204020204" pitchFamily="34" charset="-122"/>
                <a:ea typeface="微软雅黑" panose="020B0503020204020204" pitchFamily="34" charset="-122"/>
              </a:rPr>
              <a:t> D E, Hinton G E, Williams R J. Learning representations by back-propagating errors[J]. Cognitive modeling, 1988, 5(3): 1.</a:t>
            </a:r>
            <a:endParaRPr lang="zh-CN" altLang="en-US" sz="1600" i="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D3DA70D-2C4F-4C5E-9805-63121E4224A8}"/>
              </a:ext>
            </a:extLst>
          </p:cNvPr>
          <p:cNvPicPr>
            <a:picLocks noChangeAspect="1"/>
          </p:cNvPicPr>
          <p:nvPr/>
        </p:nvPicPr>
        <p:blipFill>
          <a:blip r:embed="rId3"/>
          <a:stretch>
            <a:fillRect/>
          </a:stretch>
        </p:blipFill>
        <p:spPr>
          <a:xfrm>
            <a:off x="3397703" y="3600903"/>
            <a:ext cx="5048250" cy="1543050"/>
          </a:xfrm>
          <a:prstGeom prst="rect">
            <a:avLst/>
          </a:prstGeom>
        </p:spPr>
      </p:pic>
    </p:spTree>
    <p:extLst>
      <p:ext uri="{BB962C8B-B14F-4D97-AF65-F5344CB8AC3E}">
        <p14:creationId xmlns:p14="http://schemas.microsoft.com/office/powerpoint/2010/main" val="2075658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sp>
        <p:nvSpPr>
          <p:cNvPr id="40" name="出自【趣你的PPT】(微信:qunideppt)：最优质的PPT资源库">
            <a:extLst>
              <a:ext uri="{FF2B5EF4-FFF2-40B4-BE49-F238E27FC236}">
                <a16:creationId xmlns:a16="http://schemas.microsoft.com/office/drawing/2014/main" id="{7A455E1F-BE6E-4526-9116-9F567541C592}"/>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发展史</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descr="http://upload-images.jianshu.io/upload_images/5187956-69a8c6127978db2f?imageMogr2/auto-orient/strip%7CimageView2/2/w/1240">
            <a:extLst>
              <a:ext uri="{FF2B5EF4-FFF2-40B4-BE49-F238E27FC236}">
                <a16:creationId xmlns:a16="http://schemas.microsoft.com/office/drawing/2014/main" id="{5648BF32-2E52-42EA-B505-21A60D3C7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714" y="1646464"/>
            <a:ext cx="5238750" cy="38576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D133CD1-9DA7-457F-8639-34FB99537FB9}"/>
              </a:ext>
            </a:extLst>
          </p:cNvPr>
          <p:cNvSpPr txBox="1"/>
          <p:nvPr/>
        </p:nvSpPr>
        <p:spPr>
          <a:xfrm>
            <a:off x="951003" y="5714547"/>
            <a:ext cx="4238172" cy="369332"/>
          </a:xfrm>
          <a:prstGeom prst="rect">
            <a:avLst/>
          </a:prstGeom>
          <a:noFill/>
        </p:spPr>
        <p:txBody>
          <a:bodyPr wrap="square" rtlCol="0">
            <a:spAutoFit/>
          </a:bodyPr>
          <a:lstStyle/>
          <a:p>
            <a:r>
              <a:rPr lang="en-US" altLang="zh-CN" dirty="0">
                <a:highlight>
                  <a:srgbClr val="C0C0C0"/>
                </a:highlight>
                <a:hlinkClick r:id="rId4"/>
              </a:rPr>
              <a:t>http://www.jianshu.com/p/c449efb38155</a:t>
            </a:r>
            <a:endParaRPr lang="zh-CN" altLang="en-US" dirty="0">
              <a:highlight>
                <a:srgbClr val="C0C0C0"/>
              </a:highlight>
            </a:endParaRPr>
          </a:p>
        </p:txBody>
      </p:sp>
      <p:pic>
        <p:nvPicPr>
          <p:cNvPr id="1028" name="Picture 4" descr="https://pic3.zhimg.com/50/de3507132798828b295727267efd0cfe_hd.jpg">
            <a:extLst>
              <a:ext uri="{FF2B5EF4-FFF2-40B4-BE49-F238E27FC236}">
                <a16:creationId xmlns:a16="http://schemas.microsoft.com/office/drawing/2014/main" id="{618FEA68-1A4A-488D-87DE-716875805F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2009" y="1646464"/>
            <a:ext cx="5143500" cy="38576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0F79D94-7E6D-468C-B97E-F1C7DE0D2071}"/>
              </a:ext>
            </a:extLst>
          </p:cNvPr>
          <p:cNvSpPr txBox="1"/>
          <p:nvPr/>
        </p:nvSpPr>
        <p:spPr>
          <a:xfrm>
            <a:off x="6368444" y="5714547"/>
            <a:ext cx="5210629" cy="369332"/>
          </a:xfrm>
          <a:prstGeom prst="rect">
            <a:avLst/>
          </a:prstGeom>
          <a:noFill/>
        </p:spPr>
        <p:txBody>
          <a:bodyPr wrap="square" rtlCol="0">
            <a:spAutoFit/>
          </a:bodyPr>
          <a:lstStyle/>
          <a:p>
            <a:r>
              <a:rPr lang="en-US" altLang="zh-CN" dirty="0">
                <a:highlight>
                  <a:srgbClr val="C0C0C0"/>
                </a:highlight>
                <a:hlinkClick r:id="rId6"/>
              </a:rPr>
              <a:t>http://blog.csdn.net/zylxadz/article/details/50512842</a:t>
            </a:r>
            <a:endParaRPr lang="zh-CN" altLang="en-US" dirty="0">
              <a:highlight>
                <a:srgbClr val="C0C0C0"/>
              </a:highlight>
            </a:endParaRPr>
          </a:p>
        </p:txBody>
      </p:sp>
    </p:spTree>
    <p:extLst>
      <p:ext uri="{BB962C8B-B14F-4D97-AF65-F5344CB8AC3E}">
        <p14:creationId xmlns:p14="http://schemas.microsoft.com/office/powerpoint/2010/main" val="124337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701C386-CD7B-4785-8D86-47292EC127D2}"/>
              </a:ext>
            </a:extLst>
          </p:cNvPr>
          <p:cNvGrpSpPr/>
          <p:nvPr/>
        </p:nvGrpSpPr>
        <p:grpSpPr>
          <a:xfrm>
            <a:off x="1130147" y="1930045"/>
            <a:ext cx="2077683" cy="2718411"/>
            <a:chOff x="1130147" y="1930045"/>
            <a:chExt cx="2077683" cy="2718411"/>
          </a:xfrm>
        </p:grpSpPr>
        <p:sp>
          <p:nvSpPr>
            <p:cNvPr id="5" name="出自【趣你的PPT】(微信:qunideppt)：最优质的PPT资源库"/>
            <p:cNvSpPr/>
            <p:nvPr/>
          </p:nvSpPr>
          <p:spPr>
            <a:xfrm flipV="1">
              <a:off x="1217575" y="1930045"/>
              <a:ext cx="1695236" cy="1695236"/>
            </a:xfrm>
            <a:prstGeom prst="arc">
              <a:avLst>
                <a:gd name="adj1" fmla="val 17688587"/>
                <a:gd name="adj2" fmla="val 14471894"/>
              </a:avLst>
            </a:prstGeom>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出自【趣你的PPT】(微信:qunideppt)：最优质的PPT资源库"/>
            <p:cNvSpPr txBox="1"/>
            <p:nvPr/>
          </p:nvSpPr>
          <p:spPr>
            <a:xfrm>
              <a:off x="1857721" y="3389200"/>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01</a:t>
              </a:r>
            </a:p>
          </p:txBody>
        </p:sp>
        <p:sp>
          <p:nvSpPr>
            <p:cNvPr id="25" name="出自【趣你的PPT】(微信:qunideppt)：最优质的PPT资源库"/>
            <p:cNvSpPr>
              <a:spLocks/>
            </p:cNvSpPr>
            <p:nvPr/>
          </p:nvSpPr>
          <p:spPr bwMode="auto">
            <a:xfrm>
              <a:off x="1872453" y="2476938"/>
              <a:ext cx="368105" cy="649513"/>
            </a:xfrm>
            <a:custGeom>
              <a:avLst/>
              <a:gdLst>
                <a:gd name="T0" fmla="*/ 16 w 49"/>
                <a:gd name="T1" fmla="*/ 32 h 97"/>
                <a:gd name="T2" fmla="*/ 0 w 49"/>
                <a:gd name="T3" fmla="*/ 32 h 97"/>
                <a:gd name="T4" fmla="*/ 0 w 49"/>
                <a:gd name="T5" fmla="*/ 65 h 97"/>
                <a:gd name="T6" fmla="*/ 16 w 49"/>
                <a:gd name="T7" fmla="*/ 65 h 97"/>
                <a:gd name="T8" fmla="*/ 49 w 49"/>
                <a:gd name="T9" fmla="*/ 97 h 97"/>
                <a:gd name="T10" fmla="*/ 49 w 49"/>
                <a:gd name="T11" fmla="*/ 0 h 97"/>
                <a:gd name="T12" fmla="*/ 16 w 49"/>
                <a:gd name="T13" fmla="*/ 32 h 97"/>
                <a:gd name="T14" fmla="*/ 16 w 49"/>
                <a:gd name="T15" fmla="*/ 3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7">
                  <a:moveTo>
                    <a:pt x="16" y="32"/>
                  </a:moveTo>
                  <a:lnTo>
                    <a:pt x="0" y="32"/>
                  </a:lnTo>
                  <a:lnTo>
                    <a:pt x="0" y="65"/>
                  </a:lnTo>
                  <a:lnTo>
                    <a:pt x="16" y="65"/>
                  </a:lnTo>
                  <a:lnTo>
                    <a:pt x="49" y="97"/>
                  </a:lnTo>
                  <a:lnTo>
                    <a:pt x="49" y="0"/>
                  </a:lnTo>
                  <a:lnTo>
                    <a:pt x="16" y="32"/>
                  </a:lnTo>
                  <a:lnTo>
                    <a:pt x="16" y="32"/>
                  </a:lnTo>
                  <a:close/>
                </a:path>
              </a:pathLst>
            </a:custGeom>
            <a:solidFill>
              <a:srgbClr val="FDFDFD">
                <a:alpha val="78000"/>
              </a:srgb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出自【趣你的PPT】(微信:qunideppt)：最优质的PPT资源库"/>
            <p:cNvSpPr/>
            <p:nvPr/>
          </p:nvSpPr>
          <p:spPr>
            <a:xfrm>
              <a:off x="1130147" y="4433012"/>
              <a:ext cx="2077683" cy="215444"/>
            </a:xfrm>
            <a:prstGeom prst="rect">
              <a:avLst/>
            </a:prstGeom>
            <a:noFill/>
          </p:spPr>
          <p:txBody>
            <a:bodyPr wrap="square" lIns="0" tIns="0" rIns="0" bIns="0" rtlCol="0" anchor="t" anchorCtr="0">
              <a:spAutoFit/>
            </a:bodyPr>
            <a:lstStyle/>
            <a:p>
              <a:pPr lvl="0" algn="ctr">
                <a:defRPr/>
              </a:pPr>
              <a:r>
                <a:rPr lang="zh-CN" altLang="en-US" sz="1400" dirty="0">
                  <a:solidFill>
                    <a:schemeClr val="bg1"/>
                  </a:solidFill>
                  <a:latin typeface="微软雅黑" panose="020B0503020204020204" pitchFamily="34" charset="-122"/>
                  <a:ea typeface="微软雅黑" panose="020B0503020204020204" pitchFamily="34" charset="-122"/>
                </a:rPr>
                <a:t>形上谓道兮，形下谓器</a:t>
              </a:r>
            </a:p>
          </p:txBody>
        </p:sp>
        <p:sp>
          <p:nvSpPr>
            <p:cNvPr id="27" name="出自【趣你的PPT】(微信:qunideppt)：最优质的PPT资源库"/>
            <p:cNvSpPr txBox="1"/>
            <p:nvPr/>
          </p:nvSpPr>
          <p:spPr>
            <a:xfrm>
              <a:off x="1413994"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引言</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a:extLst>
              <a:ext uri="{FF2B5EF4-FFF2-40B4-BE49-F238E27FC236}">
                <a16:creationId xmlns:a16="http://schemas.microsoft.com/office/drawing/2014/main" id="{F311B101-6DDE-46E2-B9E7-E54219F22C3E}"/>
              </a:ext>
            </a:extLst>
          </p:cNvPr>
          <p:cNvGrpSpPr/>
          <p:nvPr/>
        </p:nvGrpSpPr>
        <p:grpSpPr>
          <a:xfrm>
            <a:off x="3666484" y="1930045"/>
            <a:ext cx="7564804" cy="2739955"/>
            <a:chOff x="3666484" y="1930045"/>
            <a:chExt cx="7564804" cy="2739955"/>
          </a:xfrm>
        </p:grpSpPr>
        <p:grpSp>
          <p:nvGrpSpPr>
            <p:cNvPr id="36" name="Group 6出自【趣你的PPT】(微信:qunideppt)：最优质的PPT资源库">
              <a:extLst>
                <a:ext uri="{FF2B5EF4-FFF2-40B4-BE49-F238E27FC236}">
                  <a16:creationId xmlns:a16="http://schemas.microsoft.com/office/drawing/2014/main" id="{E1F83101-7B7A-4043-9041-8297076C5941}"/>
                </a:ext>
              </a:extLst>
            </p:cNvPr>
            <p:cNvGrpSpPr/>
            <p:nvPr/>
          </p:nvGrpSpPr>
          <p:grpSpPr>
            <a:xfrm>
              <a:off x="9814546" y="2436564"/>
              <a:ext cx="676531" cy="709803"/>
              <a:chOff x="2124593" y="5014340"/>
              <a:chExt cx="676531" cy="709803"/>
            </a:xfrm>
            <a:solidFill>
              <a:srgbClr val="FDFDFD">
                <a:alpha val="78000"/>
              </a:srgbClr>
            </a:solidFill>
          </p:grpSpPr>
          <p:sp>
            <p:nvSpPr>
              <p:cNvPr id="56" name="出自【趣你的PPT】(微信:qunideppt)：最优质的PPT资源库">
                <a:extLst>
                  <a:ext uri="{FF2B5EF4-FFF2-40B4-BE49-F238E27FC236}">
                    <a16:creationId xmlns:a16="http://schemas.microsoft.com/office/drawing/2014/main" id="{330761E1-4FB4-47A9-B19B-A16FBF6A3479}"/>
                  </a:ext>
                </a:extLst>
              </p:cNvPr>
              <p:cNvSpPr>
                <a:spLocks/>
              </p:cNvSpPr>
              <p:nvPr/>
            </p:nvSpPr>
            <p:spPr bwMode="auto">
              <a:xfrm>
                <a:off x="2124593" y="5097522"/>
                <a:ext cx="271720" cy="543443"/>
              </a:xfrm>
              <a:custGeom>
                <a:avLst/>
                <a:gdLst>
                  <a:gd name="T0" fmla="*/ 17 w 49"/>
                  <a:gd name="T1" fmla="*/ 33 h 98"/>
                  <a:gd name="T2" fmla="*/ 0 w 49"/>
                  <a:gd name="T3" fmla="*/ 33 h 98"/>
                  <a:gd name="T4" fmla="*/ 0 w 49"/>
                  <a:gd name="T5" fmla="*/ 65 h 98"/>
                  <a:gd name="T6" fmla="*/ 17 w 49"/>
                  <a:gd name="T7" fmla="*/ 65 h 98"/>
                  <a:gd name="T8" fmla="*/ 49 w 49"/>
                  <a:gd name="T9" fmla="*/ 98 h 98"/>
                  <a:gd name="T10" fmla="*/ 49 w 49"/>
                  <a:gd name="T11" fmla="*/ 0 h 98"/>
                  <a:gd name="T12" fmla="*/ 17 w 49"/>
                  <a:gd name="T13" fmla="*/ 33 h 98"/>
                  <a:gd name="T14" fmla="*/ 17 w 49"/>
                  <a:gd name="T15" fmla="*/ 3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17" y="33"/>
                    </a:moveTo>
                    <a:lnTo>
                      <a:pt x="0" y="33"/>
                    </a:lnTo>
                    <a:lnTo>
                      <a:pt x="0" y="65"/>
                    </a:lnTo>
                    <a:lnTo>
                      <a:pt x="17" y="65"/>
                    </a:lnTo>
                    <a:lnTo>
                      <a:pt x="49" y="98"/>
                    </a:lnTo>
                    <a:lnTo>
                      <a:pt x="49" y="0"/>
                    </a:lnTo>
                    <a:lnTo>
                      <a:pt x="17" y="33"/>
                    </a:lnTo>
                    <a:lnTo>
                      <a:pt x="1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出自【趣你的PPT】(微信:qunideppt)：最优质的PPT资源库">
                <a:extLst>
                  <a:ext uri="{FF2B5EF4-FFF2-40B4-BE49-F238E27FC236}">
                    <a16:creationId xmlns:a16="http://schemas.microsoft.com/office/drawing/2014/main" id="{1B2E31E0-2305-48BF-BE1B-3C7E1BFBA453}"/>
                  </a:ext>
                </a:extLst>
              </p:cNvPr>
              <p:cNvSpPr>
                <a:spLocks/>
              </p:cNvSpPr>
              <p:nvPr/>
            </p:nvSpPr>
            <p:spPr bwMode="auto">
              <a:xfrm>
                <a:off x="2440679" y="5252791"/>
                <a:ext cx="83178" cy="227357"/>
              </a:xfrm>
              <a:custGeom>
                <a:avLst/>
                <a:gdLst>
                  <a:gd name="T0" fmla="*/ 11 w 35"/>
                  <a:gd name="T1" fmla="*/ 0 h 92"/>
                  <a:gd name="T2" fmla="*/ 0 w 35"/>
                  <a:gd name="T3" fmla="*/ 22 h 92"/>
                  <a:gd name="T4" fmla="*/ 0 w 35"/>
                  <a:gd name="T5" fmla="*/ 22 h 92"/>
                  <a:gd name="T6" fmla="*/ 11 w 35"/>
                  <a:gd name="T7" fmla="*/ 46 h 92"/>
                  <a:gd name="T8" fmla="*/ 0 w 35"/>
                  <a:gd name="T9" fmla="*/ 70 h 92"/>
                  <a:gd name="T10" fmla="*/ 0 w 35"/>
                  <a:gd name="T11" fmla="*/ 70 h 92"/>
                  <a:gd name="T12" fmla="*/ 11 w 35"/>
                  <a:gd name="T13" fmla="*/ 92 h 92"/>
                  <a:gd name="T14" fmla="*/ 35 w 35"/>
                  <a:gd name="T15" fmla="*/ 46 h 92"/>
                  <a:gd name="T16" fmla="*/ 11 w 3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2">
                    <a:moveTo>
                      <a:pt x="11" y="0"/>
                    </a:moveTo>
                    <a:cubicBezTo>
                      <a:pt x="0" y="22"/>
                      <a:pt x="0" y="22"/>
                      <a:pt x="0" y="22"/>
                    </a:cubicBezTo>
                    <a:cubicBezTo>
                      <a:pt x="0" y="22"/>
                      <a:pt x="0" y="22"/>
                      <a:pt x="0" y="22"/>
                    </a:cubicBezTo>
                    <a:cubicBezTo>
                      <a:pt x="7" y="28"/>
                      <a:pt x="11" y="37"/>
                      <a:pt x="11" y="46"/>
                    </a:cubicBezTo>
                    <a:cubicBezTo>
                      <a:pt x="11" y="56"/>
                      <a:pt x="7" y="64"/>
                      <a:pt x="0" y="70"/>
                    </a:cubicBezTo>
                    <a:cubicBezTo>
                      <a:pt x="0" y="70"/>
                      <a:pt x="0" y="70"/>
                      <a:pt x="0" y="70"/>
                    </a:cubicBezTo>
                    <a:cubicBezTo>
                      <a:pt x="11" y="92"/>
                      <a:pt x="11" y="92"/>
                      <a:pt x="11" y="92"/>
                    </a:cubicBezTo>
                    <a:cubicBezTo>
                      <a:pt x="26" y="82"/>
                      <a:pt x="35" y="65"/>
                      <a:pt x="35" y="46"/>
                    </a:cubicBezTo>
                    <a:cubicBezTo>
                      <a:pt x="35" y="27"/>
                      <a:pt x="26"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出自【趣你的PPT】(微信:qunideppt)：最优质的PPT资源库">
                <a:extLst>
                  <a:ext uri="{FF2B5EF4-FFF2-40B4-BE49-F238E27FC236}">
                    <a16:creationId xmlns:a16="http://schemas.microsoft.com/office/drawing/2014/main" id="{328DD486-5CB0-4DC9-95E2-3A7BC48D8B45}"/>
                  </a:ext>
                </a:extLst>
              </p:cNvPr>
              <p:cNvSpPr>
                <a:spLocks/>
              </p:cNvSpPr>
              <p:nvPr/>
            </p:nvSpPr>
            <p:spPr bwMode="auto">
              <a:xfrm>
                <a:off x="2501676" y="5130794"/>
                <a:ext cx="160813" cy="471352"/>
              </a:xfrm>
              <a:custGeom>
                <a:avLst/>
                <a:gdLst>
                  <a:gd name="T0" fmla="*/ 66 w 66"/>
                  <a:gd name="T1" fmla="*/ 95 h 190"/>
                  <a:gd name="T2" fmla="*/ 11 w 66"/>
                  <a:gd name="T3" fmla="*/ 0 h 190"/>
                  <a:gd name="T4" fmla="*/ 0 w 66"/>
                  <a:gd name="T5" fmla="*/ 22 h 190"/>
                  <a:gd name="T6" fmla="*/ 0 w 66"/>
                  <a:gd name="T7" fmla="*/ 22 h 190"/>
                  <a:gd name="T8" fmla="*/ 42 w 66"/>
                  <a:gd name="T9" fmla="*/ 95 h 190"/>
                  <a:gd name="T10" fmla="*/ 0 w 66"/>
                  <a:gd name="T11" fmla="*/ 168 h 190"/>
                  <a:gd name="T12" fmla="*/ 0 w 66"/>
                  <a:gd name="T13" fmla="*/ 168 h 190"/>
                  <a:gd name="T14" fmla="*/ 11 w 66"/>
                  <a:gd name="T15" fmla="*/ 190 h 190"/>
                  <a:gd name="T16" fmla="*/ 66 w 66"/>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90">
                    <a:moveTo>
                      <a:pt x="66" y="95"/>
                    </a:moveTo>
                    <a:cubicBezTo>
                      <a:pt x="66"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6" y="136"/>
                      <a:pt x="66"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出自【趣你的PPT】(微信:qunideppt)：最优质的PPT资源库">
                <a:extLst>
                  <a:ext uri="{FF2B5EF4-FFF2-40B4-BE49-F238E27FC236}">
                    <a16:creationId xmlns:a16="http://schemas.microsoft.com/office/drawing/2014/main" id="{0C9117ED-D77A-4D70-9769-A62E2C9CC817}"/>
                  </a:ext>
                </a:extLst>
              </p:cNvPr>
              <p:cNvSpPr>
                <a:spLocks/>
              </p:cNvSpPr>
              <p:nvPr/>
            </p:nvSpPr>
            <p:spPr bwMode="auto">
              <a:xfrm>
                <a:off x="2562676" y="5014340"/>
                <a:ext cx="238448" cy="709803"/>
              </a:xfrm>
              <a:custGeom>
                <a:avLst/>
                <a:gdLst>
                  <a:gd name="T0" fmla="*/ 11 w 96"/>
                  <a:gd name="T1" fmla="*/ 0 h 288"/>
                  <a:gd name="T2" fmla="*/ 0 w 96"/>
                  <a:gd name="T3" fmla="*/ 22 h 288"/>
                  <a:gd name="T4" fmla="*/ 72 w 96"/>
                  <a:gd name="T5" fmla="*/ 144 h 288"/>
                  <a:gd name="T6" fmla="*/ 0 w 96"/>
                  <a:gd name="T7" fmla="*/ 266 h 288"/>
                  <a:gd name="T8" fmla="*/ 11 w 96"/>
                  <a:gd name="T9" fmla="*/ 288 h 288"/>
                  <a:gd name="T10" fmla="*/ 96 w 96"/>
                  <a:gd name="T11" fmla="*/ 144 h 288"/>
                  <a:gd name="T12" fmla="*/ 11 w 96"/>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96" h="288">
                    <a:moveTo>
                      <a:pt x="11" y="0"/>
                    </a:moveTo>
                    <a:cubicBezTo>
                      <a:pt x="0" y="22"/>
                      <a:pt x="0" y="22"/>
                      <a:pt x="0" y="22"/>
                    </a:cubicBezTo>
                    <a:cubicBezTo>
                      <a:pt x="42" y="46"/>
                      <a:pt x="72" y="92"/>
                      <a:pt x="72" y="144"/>
                    </a:cubicBezTo>
                    <a:cubicBezTo>
                      <a:pt x="72" y="197"/>
                      <a:pt x="43" y="242"/>
                      <a:pt x="0" y="266"/>
                    </a:cubicBezTo>
                    <a:cubicBezTo>
                      <a:pt x="11" y="288"/>
                      <a:pt x="11" y="288"/>
                      <a:pt x="11" y="288"/>
                    </a:cubicBezTo>
                    <a:cubicBezTo>
                      <a:pt x="62" y="260"/>
                      <a:pt x="96" y="206"/>
                      <a:pt x="96" y="144"/>
                    </a:cubicBezTo>
                    <a:cubicBezTo>
                      <a:pt x="96" y="82"/>
                      <a:pt x="61" y="28"/>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出自【趣你的PPT】(微信:qunideppt)：最优质的PPT资源库">
              <a:extLst>
                <a:ext uri="{FF2B5EF4-FFF2-40B4-BE49-F238E27FC236}">
                  <a16:creationId xmlns:a16="http://schemas.microsoft.com/office/drawing/2014/main" id="{FA9DC7B4-D2E2-4D4D-8737-2EAE2B0FAEB6}"/>
                </a:ext>
              </a:extLst>
            </p:cNvPr>
            <p:cNvSpPr/>
            <p:nvPr/>
          </p:nvSpPr>
          <p:spPr>
            <a:xfrm flipV="1">
              <a:off x="3916542" y="1930045"/>
              <a:ext cx="1695236" cy="1695236"/>
            </a:xfrm>
            <a:prstGeom prst="arc">
              <a:avLst>
                <a:gd name="adj1" fmla="val 17688587"/>
                <a:gd name="adj2" fmla="val 14471894"/>
              </a:avLst>
            </a:prstGeom>
            <a:noFill/>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出自【趣你的PPT】(微信:qunideppt)：最优质的PPT资源库">
              <a:extLst>
                <a:ext uri="{FF2B5EF4-FFF2-40B4-BE49-F238E27FC236}">
                  <a16:creationId xmlns:a16="http://schemas.microsoft.com/office/drawing/2014/main" id="{CEE51716-2F39-4076-AC7E-BDD7A6E2BA35}"/>
                </a:ext>
              </a:extLst>
            </p:cNvPr>
            <p:cNvSpPr txBox="1"/>
            <p:nvPr/>
          </p:nvSpPr>
          <p:spPr>
            <a:xfrm>
              <a:off x="4556688" y="3389200"/>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02</a:t>
              </a:r>
            </a:p>
          </p:txBody>
        </p:sp>
        <p:grpSp>
          <p:nvGrpSpPr>
            <p:cNvPr id="39" name="Group 13出自【趣你的PPT】(微信:qunideppt)：最优质的PPT资源库">
              <a:extLst>
                <a:ext uri="{FF2B5EF4-FFF2-40B4-BE49-F238E27FC236}">
                  <a16:creationId xmlns:a16="http://schemas.microsoft.com/office/drawing/2014/main" id="{4399FE6B-864D-49CA-A04D-1939E6AEBB1E}"/>
                </a:ext>
              </a:extLst>
            </p:cNvPr>
            <p:cNvGrpSpPr/>
            <p:nvPr/>
          </p:nvGrpSpPr>
          <p:grpSpPr>
            <a:xfrm>
              <a:off x="7178762" y="2469356"/>
              <a:ext cx="632159" cy="638673"/>
              <a:chOff x="3632924" y="5091975"/>
              <a:chExt cx="537900" cy="543443"/>
            </a:xfrm>
            <a:solidFill>
              <a:srgbClr val="FDFDFD">
                <a:alpha val="78000"/>
              </a:srgbClr>
            </a:solidFill>
          </p:grpSpPr>
          <p:sp>
            <p:nvSpPr>
              <p:cNvPr id="53" name="出自【趣你的PPT】(微信:qunideppt)：最优质的PPT资源库">
                <a:extLst>
                  <a:ext uri="{FF2B5EF4-FFF2-40B4-BE49-F238E27FC236}">
                    <a16:creationId xmlns:a16="http://schemas.microsoft.com/office/drawing/2014/main" id="{1E1BFD4F-1B35-4FCA-8B8E-E3B8785C831C}"/>
                  </a:ext>
                </a:extLst>
              </p:cNvPr>
              <p:cNvSpPr>
                <a:spLocks/>
              </p:cNvSpPr>
              <p:nvPr/>
            </p:nvSpPr>
            <p:spPr bwMode="auto">
              <a:xfrm>
                <a:off x="3632924" y="5091975"/>
                <a:ext cx="271720" cy="543443"/>
              </a:xfrm>
              <a:custGeom>
                <a:avLst/>
                <a:gdLst>
                  <a:gd name="T0" fmla="*/ 16 w 49"/>
                  <a:gd name="T1" fmla="*/ 33 h 98"/>
                  <a:gd name="T2" fmla="*/ 0 w 49"/>
                  <a:gd name="T3" fmla="*/ 33 h 98"/>
                  <a:gd name="T4" fmla="*/ 0 w 49"/>
                  <a:gd name="T5" fmla="*/ 65 h 98"/>
                  <a:gd name="T6" fmla="*/ 16 w 49"/>
                  <a:gd name="T7" fmla="*/ 65 h 98"/>
                  <a:gd name="T8" fmla="*/ 49 w 49"/>
                  <a:gd name="T9" fmla="*/ 98 h 98"/>
                  <a:gd name="T10" fmla="*/ 49 w 49"/>
                  <a:gd name="T11" fmla="*/ 0 h 98"/>
                  <a:gd name="T12" fmla="*/ 16 w 49"/>
                  <a:gd name="T13" fmla="*/ 33 h 98"/>
                  <a:gd name="T14" fmla="*/ 16 w 49"/>
                  <a:gd name="T15" fmla="*/ 3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16" y="33"/>
                    </a:moveTo>
                    <a:lnTo>
                      <a:pt x="0" y="33"/>
                    </a:lnTo>
                    <a:lnTo>
                      <a:pt x="0" y="65"/>
                    </a:lnTo>
                    <a:lnTo>
                      <a:pt x="16" y="65"/>
                    </a:lnTo>
                    <a:lnTo>
                      <a:pt x="49" y="98"/>
                    </a:lnTo>
                    <a:lnTo>
                      <a:pt x="49" y="0"/>
                    </a:lnTo>
                    <a:lnTo>
                      <a:pt x="16" y="33"/>
                    </a:lnTo>
                    <a:lnTo>
                      <a:pt x="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出自【趣你的PPT】(微信:qunideppt)：最优质的PPT资源库">
                <a:extLst>
                  <a:ext uri="{FF2B5EF4-FFF2-40B4-BE49-F238E27FC236}">
                    <a16:creationId xmlns:a16="http://schemas.microsoft.com/office/drawing/2014/main" id="{E4C35DAD-B526-4A56-852B-95989C068705}"/>
                  </a:ext>
                </a:extLst>
              </p:cNvPr>
              <p:cNvSpPr>
                <a:spLocks/>
              </p:cNvSpPr>
              <p:nvPr/>
            </p:nvSpPr>
            <p:spPr bwMode="auto">
              <a:xfrm>
                <a:off x="3943463" y="5247244"/>
                <a:ext cx="88725" cy="227357"/>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出自【趣你的PPT】(微信:qunideppt)：最优质的PPT资源库">
                <a:extLst>
                  <a:ext uri="{FF2B5EF4-FFF2-40B4-BE49-F238E27FC236}">
                    <a16:creationId xmlns:a16="http://schemas.microsoft.com/office/drawing/2014/main" id="{8CD0D538-9596-4B66-BD21-060D377FB84F}"/>
                  </a:ext>
                </a:extLst>
              </p:cNvPr>
              <p:cNvSpPr>
                <a:spLocks/>
              </p:cNvSpPr>
              <p:nvPr/>
            </p:nvSpPr>
            <p:spPr bwMode="auto">
              <a:xfrm>
                <a:off x="4004464" y="5130794"/>
                <a:ext cx="166360" cy="465808"/>
              </a:xfrm>
              <a:custGeom>
                <a:avLst/>
                <a:gdLst>
                  <a:gd name="T0" fmla="*/ 67 w 67"/>
                  <a:gd name="T1" fmla="*/ 95 h 190"/>
                  <a:gd name="T2" fmla="*/ 11 w 67"/>
                  <a:gd name="T3" fmla="*/ 0 h 190"/>
                  <a:gd name="T4" fmla="*/ 0 w 67"/>
                  <a:gd name="T5" fmla="*/ 22 h 190"/>
                  <a:gd name="T6" fmla="*/ 0 w 67"/>
                  <a:gd name="T7" fmla="*/ 22 h 190"/>
                  <a:gd name="T8" fmla="*/ 42 w 67"/>
                  <a:gd name="T9" fmla="*/ 95 h 190"/>
                  <a:gd name="T10" fmla="*/ 0 w 67"/>
                  <a:gd name="T11" fmla="*/ 168 h 190"/>
                  <a:gd name="T12" fmla="*/ 0 w 67"/>
                  <a:gd name="T13" fmla="*/ 168 h 190"/>
                  <a:gd name="T14" fmla="*/ 11 w 67"/>
                  <a:gd name="T15" fmla="*/ 190 h 190"/>
                  <a:gd name="T16" fmla="*/ 67 w 67"/>
                  <a:gd name="T17"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90">
                    <a:moveTo>
                      <a:pt x="67" y="95"/>
                    </a:moveTo>
                    <a:cubicBezTo>
                      <a:pt x="67" y="54"/>
                      <a:pt x="44" y="19"/>
                      <a:pt x="11" y="0"/>
                    </a:cubicBezTo>
                    <a:cubicBezTo>
                      <a:pt x="0" y="22"/>
                      <a:pt x="0" y="22"/>
                      <a:pt x="0" y="22"/>
                    </a:cubicBezTo>
                    <a:cubicBezTo>
                      <a:pt x="0" y="22"/>
                      <a:pt x="0" y="22"/>
                      <a:pt x="0" y="22"/>
                    </a:cubicBezTo>
                    <a:cubicBezTo>
                      <a:pt x="25" y="37"/>
                      <a:pt x="42" y="64"/>
                      <a:pt x="42" y="95"/>
                    </a:cubicBezTo>
                    <a:cubicBezTo>
                      <a:pt x="42" y="126"/>
                      <a:pt x="25" y="154"/>
                      <a:pt x="0" y="168"/>
                    </a:cubicBezTo>
                    <a:cubicBezTo>
                      <a:pt x="0" y="168"/>
                      <a:pt x="0" y="168"/>
                      <a:pt x="0" y="168"/>
                    </a:cubicBezTo>
                    <a:cubicBezTo>
                      <a:pt x="11" y="190"/>
                      <a:pt x="11" y="190"/>
                      <a:pt x="11" y="190"/>
                    </a:cubicBezTo>
                    <a:cubicBezTo>
                      <a:pt x="44" y="171"/>
                      <a:pt x="67" y="136"/>
                      <a:pt x="6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0" name="出自【趣你的PPT】(微信:qunideppt)：最优质的PPT资源库">
              <a:extLst>
                <a:ext uri="{FF2B5EF4-FFF2-40B4-BE49-F238E27FC236}">
                  <a16:creationId xmlns:a16="http://schemas.microsoft.com/office/drawing/2014/main" id="{714613B4-AFB6-4D36-BCC6-11F1D6588307}"/>
                </a:ext>
              </a:extLst>
            </p:cNvPr>
            <p:cNvSpPr/>
            <p:nvPr/>
          </p:nvSpPr>
          <p:spPr>
            <a:xfrm flipV="1">
              <a:off x="6610205" y="1930045"/>
              <a:ext cx="1695236" cy="1695236"/>
            </a:xfrm>
            <a:prstGeom prst="arc">
              <a:avLst>
                <a:gd name="adj1" fmla="val 17688587"/>
                <a:gd name="adj2" fmla="val 14471894"/>
              </a:avLst>
            </a:prstGeom>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出自【趣你的PPT】(微信:qunideppt)：最优质的PPT资源库">
              <a:extLst>
                <a:ext uri="{FF2B5EF4-FFF2-40B4-BE49-F238E27FC236}">
                  <a16:creationId xmlns:a16="http://schemas.microsoft.com/office/drawing/2014/main" id="{027B6920-18A2-406B-AFBC-403B8BC267F1}"/>
                </a:ext>
              </a:extLst>
            </p:cNvPr>
            <p:cNvSpPr txBox="1"/>
            <p:nvPr/>
          </p:nvSpPr>
          <p:spPr>
            <a:xfrm>
              <a:off x="7250351" y="3389200"/>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03</a:t>
              </a:r>
            </a:p>
          </p:txBody>
        </p:sp>
        <p:grpSp>
          <p:nvGrpSpPr>
            <p:cNvPr id="42" name="Group 19出自【趣你的PPT】(微信:qunideppt)：最优质的PPT资源库">
              <a:extLst>
                <a:ext uri="{FF2B5EF4-FFF2-40B4-BE49-F238E27FC236}">
                  <a16:creationId xmlns:a16="http://schemas.microsoft.com/office/drawing/2014/main" id="{B7730655-3B00-4659-AB77-55AF2A3DBA87}"/>
                </a:ext>
              </a:extLst>
            </p:cNvPr>
            <p:cNvGrpSpPr/>
            <p:nvPr/>
          </p:nvGrpSpPr>
          <p:grpSpPr>
            <a:xfrm>
              <a:off x="4520034" y="2436564"/>
              <a:ext cx="524424" cy="660435"/>
              <a:chOff x="5135712" y="5091975"/>
              <a:chExt cx="399264" cy="543443"/>
            </a:xfrm>
            <a:solidFill>
              <a:srgbClr val="FDFDFD">
                <a:alpha val="78000"/>
              </a:srgbClr>
            </a:solidFill>
          </p:grpSpPr>
          <p:sp>
            <p:nvSpPr>
              <p:cNvPr id="51" name="出自【趣你的PPT】(微信:qunideppt)：最优质的PPT资源库">
                <a:extLst>
                  <a:ext uri="{FF2B5EF4-FFF2-40B4-BE49-F238E27FC236}">
                    <a16:creationId xmlns:a16="http://schemas.microsoft.com/office/drawing/2014/main" id="{9FBC8522-384F-4302-BA2C-0500E99A8B0E}"/>
                  </a:ext>
                </a:extLst>
              </p:cNvPr>
              <p:cNvSpPr>
                <a:spLocks/>
              </p:cNvSpPr>
              <p:nvPr/>
            </p:nvSpPr>
            <p:spPr bwMode="auto">
              <a:xfrm>
                <a:off x="5135712" y="5091975"/>
                <a:ext cx="266176" cy="543443"/>
              </a:xfrm>
              <a:custGeom>
                <a:avLst/>
                <a:gdLst>
                  <a:gd name="T0" fmla="*/ 16 w 48"/>
                  <a:gd name="T1" fmla="*/ 33 h 98"/>
                  <a:gd name="T2" fmla="*/ 0 w 48"/>
                  <a:gd name="T3" fmla="*/ 33 h 98"/>
                  <a:gd name="T4" fmla="*/ 0 w 48"/>
                  <a:gd name="T5" fmla="*/ 65 h 98"/>
                  <a:gd name="T6" fmla="*/ 16 w 48"/>
                  <a:gd name="T7" fmla="*/ 65 h 98"/>
                  <a:gd name="T8" fmla="*/ 48 w 48"/>
                  <a:gd name="T9" fmla="*/ 98 h 98"/>
                  <a:gd name="T10" fmla="*/ 48 w 48"/>
                  <a:gd name="T11" fmla="*/ 0 h 98"/>
                  <a:gd name="T12" fmla="*/ 16 w 48"/>
                  <a:gd name="T13" fmla="*/ 33 h 98"/>
                  <a:gd name="T14" fmla="*/ 16 w 48"/>
                  <a:gd name="T15" fmla="*/ 3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98">
                    <a:moveTo>
                      <a:pt x="16" y="33"/>
                    </a:moveTo>
                    <a:lnTo>
                      <a:pt x="0" y="33"/>
                    </a:lnTo>
                    <a:lnTo>
                      <a:pt x="0" y="65"/>
                    </a:lnTo>
                    <a:lnTo>
                      <a:pt x="16" y="65"/>
                    </a:lnTo>
                    <a:lnTo>
                      <a:pt x="48" y="98"/>
                    </a:lnTo>
                    <a:lnTo>
                      <a:pt x="48" y="0"/>
                    </a:lnTo>
                    <a:lnTo>
                      <a:pt x="16" y="33"/>
                    </a:lnTo>
                    <a:lnTo>
                      <a:pt x="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出自【趣你的PPT】(微信:qunideppt)：最优质的PPT资源库">
                <a:extLst>
                  <a:ext uri="{FF2B5EF4-FFF2-40B4-BE49-F238E27FC236}">
                    <a16:creationId xmlns:a16="http://schemas.microsoft.com/office/drawing/2014/main" id="{E399A31C-A566-49E7-AC44-4C350FB5D443}"/>
                  </a:ext>
                </a:extLst>
              </p:cNvPr>
              <p:cNvSpPr>
                <a:spLocks/>
              </p:cNvSpPr>
              <p:nvPr/>
            </p:nvSpPr>
            <p:spPr bwMode="auto">
              <a:xfrm>
                <a:off x="5446251" y="5247244"/>
                <a:ext cx="88725" cy="227357"/>
              </a:xfrm>
              <a:custGeom>
                <a:avLst/>
                <a:gdLst>
                  <a:gd name="T0" fmla="*/ 11 w 36"/>
                  <a:gd name="T1" fmla="*/ 0 h 92"/>
                  <a:gd name="T2" fmla="*/ 0 w 36"/>
                  <a:gd name="T3" fmla="*/ 22 h 92"/>
                  <a:gd name="T4" fmla="*/ 0 w 36"/>
                  <a:gd name="T5" fmla="*/ 23 h 92"/>
                  <a:gd name="T6" fmla="*/ 12 w 36"/>
                  <a:gd name="T7" fmla="*/ 46 h 92"/>
                  <a:gd name="T8" fmla="*/ 0 w 36"/>
                  <a:gd name="T9" fmla="*/ 70 h 92"/>
                  <a:gd name="T10" fmla="*/ 0 w 36"/>
                  <a:gd name="T11" fmla="*/ 70 h 92"/>
                  <a:gd name="T12" fmla="*/ 11 w 36"/>
                  <a:gd name="T13" fmla="*/ 92 h 92"/>
                  <a:gd name="T14" fmla="*/ 36 w 36"/>
                  <a:gd name="T15" fmla="*/ 46 h 92"/>
                  <a:gd name="T16" fmla="*/ 11 w 36"/>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2">
                    <a:moveTo>
                      <a:pt x="11" y="0"/>
                    </a:moveTo>
                    <a:cubicBezTo>
                      <a:pt x="0" y="22"/>
                      <a:pt x="0" y="22"/>
                      <a:pt x="0" y="22"/>
                    </a:cubicBezTo>
                    <a:cubicBezTo>
                      <a:pt x="0" y="23"/>
                      <a:pt x="0" y="23"/>
                      <a:pt x="0" y="23"/>
                    </a:cubicBezTo>
                    <a:cubicBezTo>
                      <a:pt x="7" y="28"/>
                      <a:pt x="12" y="37"/>
                      <a:pt x="12" y="46"/>
                    </a:cubicBezTo>
                    <a:cubicBezTo>
                      <a:pt x="12" y="56"/>
                      <a:pt x="7" y="64"/>
                      <a:pt x="0" y="70"/>
                    </a:cubicBezTo>
                    <a:cubicBezTo>
                      <a:pt x="0" y="70"/>
                      <a:pt x="0" y="70"/>
                      <a:pt x="0" y="70"/>
                    </a:cubicBezTo>
                    <a:cubicBezTo>
                      <a:pt x="11" y="92"/>
                      <a:pt x="11" y="92"/>
                      <a:pt x="11" y="92"/>
                    </a:cubicBezTo>
                    <a:cubicBezTo>
                      <a:pt x="26" y="82"/>
                      <a:pt x="36" y="65"/>
                      <a:pt x="36" y="46"/>
                    </a:cubicBezTo>
                    <a:cubicBezTo>
                      <a:pt x="36" y="27"/>
                      <a:pt x="26"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3" name="出自【趣你的PPT】(微信:qunideppt)：最优质的PPT资源库">
              <a:extLst>
                <a:ext uri="{FF2B5EF4-FFF2-40B4-BE49-F238E27FC236}">
                  <a16:creationId xmlns:a16="http://schemas.microsoft.com/office/drawing/2014/main" id="{E072896D-ACC7-48B2-A0DC-A519CC67CCF9}"/>
                </a:ext>
              </a:extLst>
            </p:cNvPr>
            <p:cNvSpPr/>
            <p:nvPr/>
          </p:nvSpPr>
          <p:spPr>
            <a:xfrm flipV="1">
              <a:off x="9306520" y="1930045"/>
              <a:ext cx="1695236" cy="1695236"/>
            </a:xfrm>
            <a:prstGeom prst="arc">
              <a:avLst>
                <a:gd name="adj1" fmla="val 17688587"/>
                <a:gd name="adj2" fmla="val 14471894"/>
              </a:avLst>
            </a:prstGeom>
            <a:ln w="63500">
              <a:solidFill>
                <a:srgbClr val="FDFDFD">
                  <a:alpha val="65000"/>
                </a:srgbClr>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出自【趣你的PPT】(微信:qunideppt)：最优质的PPT资源库">
              <a:extLst>
                <a:ext uri="{FF2B5EF4-FFF2-40B4-BE49-F238E27FC236}">
                  <a16:creationId xmlns:a16="http://schemas.microsoft.com/office/drawing/2014/main" id="{149CA037-3960-4A7C-BBD8-3FFAC59B22FD}"/>
                </a:ext>
              </a:extLst>
            </p:cNvPr>
            <p:cNvSpPr txBox="1"/>
            <p:nvPr/>
          </p:nvSpPr>
          <p:spPr>
            <a:xfrm>
              <a:off x="9946666" y="3374343"/>
              <a:ext cx="412293" cy="338554"/>
            </a:xfrm>
            <a:prstGeom prst="rect">
              <a:avLst/>
            </a:prstGeom>
            <a:noFill/>
          </p:spPr>
          <p:txBody>
            <a:bodyPr wrap="none" rtlCol="0">
              <a:spAutoFit/>
            </a:bodyPr>
            <a:lstStyle/>
            <a:p>
              <a:pPr algn="ctr"/>
              <a:r>
                <a:rPr lang="en-US" sz="1600" b="1" dirty="0">
                  <a:solidFill>
                    <a:srgbClr val="FDFDFD"/>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04</a:t>
              </a:r>
            </a:p>
          </p:txBody>
        </p:sp>
        <p:sp>
          <p:nvSpPr>
            <p:cNvPr id="46" name="出自【趣你的PPT】(微信:qunideppt)：最优质的PPT资源库">
              <a:extLst>
                <a:ext uri="{FF2B5EF4-FFF2-40B4-BE49-F238E27FC236}">
                  <a16:creationId xmlns:a16="http://schemas.microsoft.com/office/drawing/2014/main" id="{7242ECE0-BE5F-44C0-A103-B1AF07F2EB63}"/>
                </a:ext>
              </a:extLst>
            </p:cNvPr>
            <p:cNvSpPr txBox="1"/>
            <p:nvPr/>
          </p:nvSpPr>
          <p:spPr>
            <a:xfrm>
              <a:off x="4135080"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神经元模型</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出自【趣你的PPT】(微信:qunideppt)：最优质的PPT资源库">
              <a:extLst>
                <a:ext uri="{FF2B5EF4-FFF2-40B4-BE49-F238E27FC236}">
                  <a16:creationId xmlns:a16="http://schemas.microsoft.com/office/drawing/2014/main" id="{7AA0C165-56B1-43DA-8ABF-26FEB5F89CE5}"/>
                </a:ext>
              </a:extLst>
            </p:cNvPr>
            <p:cNvSpPr/>
            <p:nvPr/>
          </p:nvSpPr>
          <p:spPr>
            <a:xfrm>
              <a:off x="6448505" y="4433012"/>
              <a:ext cx="2077683" cy="215444"/>
            </a:xfrm>
            <a:prstGeom prst="rect">
              <a:avLst/>
            </a:prstGeom>
            <a:noFill/>
          </p:spPr>
          <p:txBody>
            <a:bodyPr wrap="square" lIns="0" tIns="0" rIns="0" bIns="0" rtlCol="0" anchor="t" anchorCtr="0">
              <a:spAutoFit/>
            </a:bodyPr>
            <a:lstStyle/>
            <a:p>
              <a:pPr lvl="0" algn="ctr">
                <a:defRPr/>
              </a:pPr>
              <a:r>
                <a:rPr lang="zh-CN" altLang="en-US" sz="1400" dirty="0">
                  <a:solidFill>
                    <a:schemeClr val="bg1"/>
                  </a:solidFill>
                  <a:latin typeface="微软雅黑" panose="020B0503020204020204" pitchFamily="34" charset="-122"/>
                  <a:ea typeface="微软雅黑" panose="020B0503020204020204" pitchFamily="34" charset="-122"/>
                </a:rPr>
                <a:t>神经网络中的元老</a:t>
              </a:r>
            </a:p>
          </p:txBody>
        </p:sp>
        <p:sp>
          <p:nvSpPr>
            <p:cNvPr id="48" name="出自【趣你的PPT】(微信:qunideppt)：最优质的PPT资源库">
              <a:extLst>
                <a:ext uri="{FF2B5EF4-FFF2-40B4-BE49-F238E27FC236}">
                  <a16:creationId xmlns:a16="http://schemas.microsoft.com/office/drawing/2014/main" id="{C19D71B6-8421-4334-B815-7527A2A60E59}"/>
                </a:ext>
              </a:extLst>
            </p:cNvPr>
            <p:cNvSpPr txBox="1"/>
            <p:nvPr/>
          </p:nvSpPr>
          <p:spPr>
            <a:xfrm>
              <a:off x="6840180"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感知机</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出自【趣你的PPT】(微信:qunideppt)：最优质的PPT资源库">
              <a:extLst>
                <a:ext uri="{FF2B5EF4-FFF2-40B4-BE49-F238E27FC236}">
                  <a16:creationId xmlns:a16="http://schemas.microsoft.com/office/drawing/2014/main" id="{0C526491-E85D-4699-A0B2-766475F9A119}"/>
                </a:ext>
              </a:extLst>
            </p:cNvPr>
            <p:cNvSpPr/>
            <p:nvPr/>
          </p:nvSpPr>
          <p:spPr>
            <a:xfrm>
              <a:off x="9153605" y="4433012"/>
              <a:ext cx="2077683" cy="215444"/>
            </a:xfrm>
            <a:prstGeom prst="rect">
              <a:avLst/>
            </a:prstGeom>
            <a:noFill/>
          </p:spPr>
          <p:txBody>
            <a:bodyPr wrap="square" lIns="0" tIns="0" rIns="0" bIns="0" rtlCol="0" anchor="t" anchorCtr="0">
              <a:spAutoFit/>
            </a:bodyPr>
            <a:lstStyle/>
            <a:p>
              <a:pPr lvl="0" algn="ctr">
                <a:defRPr/>
              </a:pPr>
              <a:r>
                <a:rPr lang="zh-CN" altLang="en-US" sz="1400" dirty="0">
                  <a:solidFill>
                    <a:schemeClr val="bg1"/>
                  </a:solidFill>
                  <a:latin typeface="微软雅黑" panose="020B0503020204020204" pitchFamily="34" charset="-122"/>
                  <a:ea typeface="微软雅黑" panose="020B0503020204020204" pitchFamily="34" charset="-122"/>
                </a:rPr>
                <a:t>否定之否定</a:t>
              </a:r>
            </a:p>
          </p:txBody>
        </p:sp>
        <p:sp>
          <p:nvSpPr>
            <p:cNvPr id="50" name="出自【趣你的PPT】(微信:qunideppt)：最优质的PPT资源库">
              <a:extLst>
                <a:ext uri="{FF2B5EF4-FFF2-40B4-BE49-F238E27FC236}">
                  <a16:creationId xmlns:a16="http://schemas.microsoft.com/office/drawing/2014/main" id="{06DA9D74-B566-45AE-97C2-3312BB221060}"/>
                </a:ext>
              </a:extLst>
            </p:cNvPr>
            <p:cNvSpPr txBox="1"/>
            <p:nvPr/>
          </p:nvSpPr>
          <p:spPr>
            <a:xfrm>
              <a:off x="9545280" y="4051648"/>
              <a:ext cx="129433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rPr>
                <a:t>发展史</a:t>
              </a:r>
              <a:endParaRPr lang="en-US" sz="1600" b="1" dirty="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出自【趣你的PPT】(微信:qunideppt)：最优质的PPT资源库">
              <a:extLst>
                <a:ext uri="{FF2B5EF4-FFF2-40B4-BE49-F238E27FC236}">
                  <a16:creationId xmlns:a16="http://schemas.microsoft.com/office/drawing/2014/main" id="{3D6604BC-6536-4279-A2CD-9182EEFA1F44}"/>
                </a:ext>
              </a:extLst>
            </p:cNvPr>
            <p:cNvSpPr/>
            <p:nvPr/>
          </p:nvSpPr>
          <p:spPr>
            <a:xfrm>
              <a:off x="3666484" y="4411468"/>
              <a:ext cx="2192700" cy="258532"/>
            </a:xfrm>
            <a:prstGeom prst="rect">
              <a:avLst/>
            </a:prstGeom>
            <a:noFill/>
          </p:spPr>
          <p:txBody>
            <a:bodyPr wrap="square" lIns="0" tIns="0" rIns="0" bIns="0" rtlCol="0" anchor="t" anchorCtr="0">
              <a:spAutoFit/>
            </a:bodyPr>
            <a:lstStyle/>
            <a:p>
              <a:pPr algn="ctr" defTabSz="1216817">
                <a:lnSpc>
                  <a:spcPct val="120000"/>
                </a:lnSpc>
                <a:spcBef>
                  <a:spcPct val="20000"/>
                </a:spcBef>
              </a:pPr>
              <a:r>
                <a:rPr lang="zh-CN" altLang="en-US" sz="1400" dirty="0">
                  <a:solidFill>
                    <a:srgbClr val="FDFDFD"/>
                  </a:solidFill>
                  <a:latin typeface="Arial" panose="020B0604020202020204" pitchFamily="34" charset="0"/>
                  <a:ea typeface="微软雅黑" panose="020B0503020204020204" pitchFamily="34" charset="-122"/>
                  <a:sym typeface="Arial" panose="020B0604020202020204" pitchFamily="34" charset="0"/>
                </a:rPr>
                <a:t>一生二，二生三，三生万物</a:t>
              </a:r>
            </a:p>
          </p:txBody>
        </p:sp>
      </p:grpSp>
    </p:spTree>
    <p:extLst>
      <p:ext uri="{BB962C8B-B14F-4D97-AF65-F5344CB8AC3E}">
        <p14:creationId xmlns:p14="http://schemas.microsoft.com/office/powerpoint/2010/main" val="65093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4.58333E-6 3.7037E-7 L 0.3336 3.7037E-7 " pathEditMode="relative" rAng="0" ptsTypes="AA">
                                      <p:cBhvr>
                                        <p:cTn id="11" dur="2000" fill="hold"/>
                                        <p:tgtEl>
                                          <p:spTgt spid="3"/>
                                        </p:tgtEl>
                                        <p:attrNameLst>
                                          <p:attrName>ppt_x</p:attrName>
                                          <p:attrName>ppt_y</p:attrName>
                                        </p:attrNameLst>
                                      </p:cBhvr>
                                      <p:rCtr x="166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出自【趣你的PPT】(微信:qunideppt)：最优质的PPT资源库"/>
          <p:cNvPicPr>
            <a:picLocks noChangeAspect="1"/>
          </p:cNvPicPr>
          <p:nvPr/>
        </p:nvPicPr>
        <p:blipFill rotWithShape="1">
          <a:blip r:embed="rId3" cstate="print">
            <a:extLst>
              <a:ext uri="{28A0092B-C50C-407E-A947-70E740481C1C}">
                <a14:useLocalDpi xmlns:a14="http://schemas.microsoft.com/office/drawing/2010/main" val="0"/>
              </a:ext>
            </a:extLst>
          </a:blip>
          <a:srcRect t="9120" b="9755"/>
          <a:stretch/>
        </p:blipFill>
        <p:spPr>
          <a:xfrm>
            <a:off x="450714" y="2304760"/>
            <a:ext cx="7180410" cy="3276600"/>
          </a:xfrm>
          <a:prstGeom prst="rect">
            <a:avLst/>
          </a:prstGeom>
        </p:spPr>
      </p:pic>
      <p:sp>
        <p:nvSpPr>
          <p:cNvPr id="9" name="出自【趣你的PPT】(微信:qunideppt)：最优质的PPT资源库"/>
          <p:cNvSpPr/>
          <p:nvPr/>
        </p:nvSpPr>
        <p:spPr>
          <a:xfrm>
            <a:off x="7839311" y="2323373"/>
            <a:ext cx="3928749" cy="3257987"/>
          </a:xfrm>
          <a:prstGeom prst="rect">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endParaRPr>
          </a:p>
        </p:txBody>
      </p:sp>
      <p:sp>
        <p:nvSpPr>
          <p:cNvPr id="10" name="出自【趣你的PPT】(微信:qunideppt)：最优质的PPT资源库"/>
          <p:cNvSpPr/>
          <p:nvPr/>
        </p:nvSpPr>
        <p:spPr>
          <a:xfrm>
            <a:off x="7982857" y="2754492"/>
            <a:ext cx="3643086" cy="1055289"/>
          </a:xfrm>
          <a:prstGeom prst="rect">
            <a:avLst/>
          </a:prstGeom>
          <a:noFill/>
        </p:spPr>
        <p:txBody>
          <a:bodyPr wrap="square" lIns="0" tIns="0" rIns="0" bIns="0" rtlCol="0" anchor="t" anchorCtr="0">
            <a:spAutoFit/>
          </a:bodyPr>
          <a:lstStyle/>
          <a:p>
            <a:pPr algn="just"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“这个世界上唯有两样东西能让我们的心灵感到深深的震撼： 一是我们头上灿烂的星空，一是我们内心崇高的道德法则。”</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gn="r" defTabSz="1216817">
              <a:lnSpc>
                <a:spcPct val="120000"/>
              </a:lnSpc>
              <a:spcBef>
                <a:spcPct val="20000"/>
              </a:spcBef>
            </a:pP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康德</a:t>
            </a:r>
          </a:p>
        </p:txBody>
      </p:sp>
      <p:sp>
        <p:nvSpPr>
          <p:cNvPr id="12" name="出自【趣你的PPT】(微信:qunideppt)：最优质的PPT资源库">
            <a:extLst>
              <a:ext uri="{FF2B5EF4-FFF2-40B4-BE49-F238E27FC236}">
                <a16:creationId xmlns:a16="http://schemas.microsoft.com/office/drawing/2014/main" id="{88F544E3-B1B3-437D-962E-63687B436E7A}"/>
              </a:ext>
            </a:extLst>
          </p:cNvPr>
          <p:cNvSpPr/>
          <p:nvPr/>
        </p:nvSpPr>
        <p:spPr>
          <a:xfrm>
            <a:off x="7982857" y="4167926"/>
            <a:ext cx="3643086" cy="560153"/>
          </a:xfrm>
          <a:prstGeom prst="rect">
            <a:avLst/>
          </a:prstGeom>
          <a:noFill/>
        </p:spPr>
        <p:txBody>
          <a:bodyPr wrap="square" lIns="0" tIns="0" rIns="0" bIns="0" rtlCol="0" anchor="t" anchorCtr="0">
            <a:spAutoFit/>
          </a:bodyPr>
          <a:lstStyle/>
          <a:p>
            <a:pPr algn="just"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“宇宙便是吾心</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吾心即是宇宙”</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gn="r" defTabSz="1216817">
              <a:lnSpc>
                <a:spcPct val="120000"/>
              </a:lnSpc>
              <a:spcBef>
                <a:spcPct val="20000"/>
              </a:spcBef>
            </a:pP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陆九渊</a:t>
            </a:r>
          </a:p>
        </p:txBody>
      </p:sp>
    </p:spTree>
    <p:extLst>
      <p:ext uri="{BB962C8B-B14F-4D97-AF65-F5344CB8AC3E}">
        <p14:creationId xmlns:p14="http://schemas.microsoft.com/office/powerpoint/2010/main" val="1736107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出自【趣你的PPT】(微信:qunideppt)：最优质的PPT资源库"/>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8CF14C5F-8B83-4974-AC51-5FB4A1D037EF}"/>
              </a:ext>
            </a:extLst>
          </p:cNvPr>
          <p:cNvGrpSpPr/>
          <p:nvPr/>
        </p:nvGrpSpPr>
        <p:grpSpPr>
          <a:xfrm>
            <a:off x="5051512" y="1484710"/>
            <a:ext cx="5951611" cy="4055936"/>
            <a:chOff x="5107783" y="1497231"/>
            <a:chExt cx="5951611" cy="4055936"/>
          </a:xfrm>
        </p:grpSpPr>
        <p:sp>
          <p:nvSpPr>
            <p:cNvPr id="6" name="出自【趣你的PPT】(微信:qunideppt)：最优质的PPT资源库"/>
            <p:cNvSpPr>
              <a:spLocks/>
            </p:cNvSpPr>
            <p:nvPr/>
          </p:nvSpPr>
          <p:spPr bwMode="gray">
            <a:xfrm rot="328192">
              <a:off x="5174458" y="2787750"/>
              <a:ext cx="385763" cy="190500"/>
            </a:xfrm>
            <a:custGeom>
              <a:avLst/>
              <a:gdLst>
                <a:gd name="T0" fmla="*/ 0 w 389"/>
                <a:gd name="T1" fmla="*/ 2147483647 h 182"/>
                <a:gd name="T2" fmla="*/ 2147483647 w 389"/>
                <a:gd name="T3" fmla="*/ 2147483647 h 182"/>
                <a:gd name="T4" fmla="*/ 2147483647 w 389"/>
                <a:gd name="T5" fmla="*/ 2147483647 h 182"/>
                <a:gd name="T6" fmla="*/ 2147483647 w 389"/>
                <a:gd name="T7" fmla="*/ 0 h 182"/>
                <a:gd name="T8" fmla="*/ 0 w 389"/>
                <a:gd name="T9" fmla="*/ 2147483647 h 182"/>
                <a:gd name="T10" fmla="*/ 0 60000 65536"/>
                <a:gd name="T11" fmla="*/ 0 60000 65536"/>
                <a:gd name="T12" fmla="*/ 0 60000 65536"/>
                <a:gd name="T13" fmla="*/ 0 60000 65536"/>
                <a:gd name="T14" fmla="*/ 0 60000 65536"/>
                <a:gd name="T15" fmla="*/ 0 w 389"/>
                <a:gd name="T16" fmla="*/ 0 h 182"/>
                <a:gd name="T17" fmla="*/ 389 w 389"/>
                <a:gd name="T18" fmla="*/ 182 h 182"/>
              </a:gdLst>
              <a:ahLst/>
              <a:cxnLst>
                <a:cxn ang="T10">
                  <a:pos x="T0" y="T1"/>
                </a:cxn>
                <a:cxn ang="T11">
                  <a:pos x="T2" y="T3"/>
                </a:cxn>
                <a:cxn ang="T12">
                  <a:pos x="T4" y="T5"/>
                </a:cxn>
                <a:cxn ang="T13">
                  <a:pos x="T6" y="T7"/>
                </a:cxn>
                <a:cxn ang="T14">
                  <a:pos x="T8" y="T9"/>
                </a:cxn>
              </a:cxnLst>
              <a:rect l="T15" t="T16" r="T17" b="T18"/>
              <a:pathLst>
                <a:path w="389" h="182">
                  <a:moveTo>
                    <a:pt x="0" y="133"/>
                  </a:moveTo>
                  <a:lnTo>
                    <a:pt x="49" y="182"/>
                  </a:lnTo>
                  <a:lnTo>
                    <a:pt x="389" y="45"/>
                  </a:lnTo>
                  <a:lnTo>
                    <a:pt x="330" y="0"/>
                  </a:lnTo>
                  <a:lnTo>
                    <a:pt x="0" y="13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出自【趣你的PPT】(微信:qunideppt)：最优质的PPT资源库"/>
            <p:cNvSpPr>
              <a:spLocks/>
            </p:cNvSpPr>
            <p:nvPr/>
          </p:nvSpPr>
          <p:spPr bwMode="gray">
            <a:xfrm rot="328192">
              <a:off x="5788821" y="3386237"/>
              <a:ext cx="360363" cy="153988"/>
            </a:xfrm>
            <a:custGeom>
              <a:avLst/>
              <a:gdLst>
                <a:gd name="T0" fmla="*/ 0 w 366"/>
                <a:gd name="T1" fmla="*/ 2147483647 h 154"/>
                <a:gd name="T2" fmla="*/ 2147483647 w 366"/>
                <a:gd name="T3" fmla="*/ 2147483647 h 154"/>
                <a:gd name="T4" fmla="*/ 2147483647 w 366"/>
                <a:gd name="T5" fmla="*/ 2147483647 h 154"/>
                <a:gd name="T6" fmla="*/ 2147483647 w 366"/>
                <a:gd name="T7" fmla="*/ 0 h 154"/>
                <a:gd name="T8" fmla="*/ 0 w 366"/>
                <a:gd name="T9" fmla="*/ 2147483647 h 154"/>
                <a:gd name="T10" fmla="*/ 0 60000 65536"/>
                <a:gd name="T11" fmla="*/ 0 60000 65536"/>
                <a:gd name="T12" fmla="*/ 0 60000 65536"/>
                <a:gd name="T13" fmla="*/ 0 60000 65536"/>
                <a:gd name="T14" fmla="*/ 0 60000 65536"/>
                <a:gd name="T15" fmla="*/ 0 w 366"/>
                <a:gd name="T16" fmla="*/ 0 h 154"/>
                <a:gd name="T17" fmla="*/ 366 w 366"/>
                <a:gd name="T18" fmla="*/ 154 h 154"/>
              </a:gdLst>
              <a:ahLst/>
              <a:cxnLst>
                <a:cxn ang="T10">
                  <a:pos x="T0" y="T1"/>
                </a:cxn>
                <a:cxn ang="T11">
                  <a:pos x="T2" y="T3"/>
                </a:cxn>
                <a:cxn ang="T12">
                  <a:pos x="T4" y="T5"/>
                </a:cxn>
                <a:cxn ang="T13">
                  <a:pos x="T6" y="T7"/>
                </a:cxn>
                <a:cxn ang="T14">
                  <a:pos x="T8" y="T9"/>
                </a:cxn>
              </a:cxnLst>
              <a:rect l="T15" t="T16" r="T17" b="T18"/>
              <a:pathLst>
                <a:path w="366" h="154">
                  <a:moveTo>
                    <a:pt x="0" y="113"/>
                  </a:moveTo>
                  <a:lnTo>
                    <a:pt x="40" y="154"/>
                  </a:lnTo>
                  <a:lnTo>
                    <a:pt x="366" y="42"/>
                  </a:lnTo>
                  <a:lnTo>
                    <a:pt x="309" y="0"/>
                  </a:lnTo>
                  <a:lnTo>
                    <a:pt x="0" y="11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出自【趣你的PPT】(微信:qunideppt)：最优质的PPT资源库"/>
            <p:cNvSpPr>
              <a:spLocks/>
            </p:cNvSpPr>
            <p:nvPr/>
          </p:nvSpPr>
          <p:spPr bwMode="gray">
            <a:xfrm rot="328192">
              <a:off x="5471321" y="2424212"/>
              <a:ext cx="473075" cy="439738"/>
            </a:xfrm>
            <a:custGeom>
              <a:avLst/>
              <a:gdLst>
                <a:gd name="T0" fmla="*/ 2147483647 w 195"/>
                <a:gd name="T1" fmla="*/ 2147483647 h 185"/>
                <a:gd name="T2" fmla="*/ 2147483647 w 195"/>
                <a:gd name="T3" fmla="*/ 2147483647 h 185"/>
                <a:gd name="T4" fmla="*/ 2147483647 w 195"/>
                <a:gd name="T5" fmla="*/ 2147483647 h 185"/>
                <a:gd name="T6" fmla="*/ 2147483647 w 195"/>
                <a:gd name="T7" fmla="*/ 2147483647 h 185"/>
                <a:gd name="T8" fmla="*/ 2147483647 w 195"/>
                <a:gd name="T9" fmla="*/ 2147483647 h 185"/>
                <a:gd name="T10" fmla="*/ 2147483647 w 195"/>
                <a:gd name="T11" fmla="*/ 2147483647 h 185"/>
                <a:gd name="T12" fmla="*/ 0 60000 65536"/>
                <a:gd name="T13" fmla="*/ 0 60000 65536"/>
                <a:gd name="T14" fmla="*/ 0 60000 65536"/>
                <a:gd name="T15" fmla="*/ 0 60000 65536"/>
                <a:gd name="T16" fmla="*/ 0 60000 65536"/>
                <a:gd name="T17" fmla="*/ 0 60000 65536"/>
                <a:gd name="T18" fmla="*/ 0 w 195"/>
                <a:gd name="T19" fmla="*/ 0 h 185"/>
                <a:gd name="T20" fmla="*/ 195 w 195"/>
                <a:gd name="T21" fmla="*/ 185 h 185"/>
              </a:gdLst>
              <a:ahLst/>
              <a:cxnLst>
                <a:cxn ang="T12">
                  <a:pos x="T0" y="T1"/>
                </a:cxn>
                <a:cxn ang="T13">
                  <a:pos x="T2" y="T3"/>
                </a:cxn>
                <a:cxn ang="T14">
                  <a:pos x="T4" y="T5"/>
                </a:cxn>
                <a:cxn ang="T15">
                  <a:pos x="T6" y="T7"/>
                </a:cxn>
                <a:cxn ang="T16">
                  <a:pos x="T8" y="T9"/>
                </a:cxn>
                <a:cxn ang="T17">
                  <a:pos x="T10" y="T11"/>
                </a:cxn>
              </a:cxnLst>
              <a:rect l="T18" t="T19" r="T20" b="T21"/>
              <a:pathLst>
                <a:path w="195" h="185">
                  <a:moveTo>
                    <a:pt x="44" y="185"/>
                  </a:moveTo>
                  <a:cubicBezTo>
                    <a:pt x="44" y="185"/>
                    <a:pt x="12" y="111"/>
                    <a:pt x="60" y="62"/>
                  </a:cubicBezTo>
                  <a:cubicBezTo>
                    <a:pt x="109" y="13"/>
                    <a:pt x="167" y="22"/>
                    <a:pt x="195" y="37"/>
                  </a:cubicBezTo>
                  <a:cubicBezTo>
                    <a:pt x="195" y="37"/>
                    <a:pt x="167" y="0"/>
                    <a:pt x="88" y="17"/>
                  </a:cubicBezTo>
                  <a:cubicBezTo>
                    <a:pt x="8" y="34"/>
                    <a:pt x="0" y="107"/>
                    <a:pt x="19" y="166"/>
                  </a:cubicBezTo>
                  <a:lnTo>
                    <a:pt x="44" y="185"/>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出自【趣你的PPT】(微信:qunideppt)：最优质的PPT资源库"/>
            <p:cNvSpPr>
              <a:spLocks/>
            </p:cNvSpPr>
            <p:nvPr/>
          </p:nvSpPr>
          <p:spPr bwMode="gray">
            <a:xfrm rot="328192">
              <a:off x="6057108" y="2287687"/>
              <a:ext cx="590550" cy="1176338"/>
            </a:xfrm>
            <a:custGeom>
              <a:avLst/>
              <a:gdLst>
                <a:gd name="T0" fmla="*/ 2147483647 w 236"/>
                <a:gd name="T1" fmla="*/ 2147483647 h 498"/>
                <a:gd name="T2" fmla="*/ 2147483647 w 236"/>
                <a:gd name="T3" fmla="*/ 2147483647 h 498"/>
                <a:gd name="T4" fmla="*/ 2147483647 w 236"/>
                <a:gd name="T5" fmla="*/ 0 h 498"/>
                <a:gd name="T6" fmla="*/ 2147483647 w 236"/>
                <a:gd name="T7" fmla="*/ 2147483647 h 498"/>
                <a:gd name="T8" fmla="*/ 2147483647 w 236"/>
                <a:gd name="T9" fmla="*/ 2147483647 h 498"/>
                <a:gd name="T10" fmla="*/ 2147483647 w 236"/>
                <a:gd name="T11" fmla="*/ 2147483647 h 498"/>
                <a:gd name="T12" fmla="*/ 2147483647 w 236"/>
                <a:gd name="T13" fmla="*/ 2147483647 h 498"/>
                <a:gd name="T14" fmla="*/ 0 60000 65536"/>
                <a:gd name="T15" fmla="*/ 0 60000 65536"/>
                <a:gd name="T16" fmla="*/ 0 60000 65536"/>
                <a:gd name="T17" fmla="*/ 0 60000 65536"/>
                <a:gd name="T18" fmla="*/ 0 60000 65536"/>
                <a:gd name="T19" fmla="*/ 0 60000 65536"/>
                <a:gd name="T20" fmla="*/ 0 60000 65536"/>
                <a:gd name="T21" fmla="*/ 0 w 236"/>
                <a:gd name="T22" fmla="*/ 0 h 498"/>
                <a:gd name="T23" fmla="*/ 236 w 236"/>
                <a:gd name="T24" fmla="*/ 498 h 4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498">
                  <a:moveTo>
                    <a:pt x="60" y="498"/>
                  </a:moveTo>
                  <a:cubicBezTo>
                    <a:pt x="60" y="498"/>
                    <a:pt x="26" y="410"/>
                    <a:pt x="71" y="366"/>
                  </a:cubicBezTo>
                  <a:cubicBezTo>
                    <a:pt x="115" y="321"/>
                    <a:pt x="236" y="127"/>
                    <a:pt x="25" y="0"/>
                  </a:cubicBezTo>
                  <a:cubicBezTo>
                    <a:pt x="25" y="0"/>
                    <a:pt x="128" y="61"/>
                    <a:pt x="123" y="178"/>
                  </a:cubicBezTo>
                  <a:cubicBezTo>
                    <a:pt x="123" y="178"/>
                    <a:pt x="117" y="259"/>
                    <a:pt x="84" y="300"/>
                  </a:cubicBezTo>
                  <a:cubicBezTo>
                    <a:pt x="51" y="342"/>
                    <a:pt x="0" y="403"/>
                    <a:pt x="36" y="480"/>
                  </a:cubicBezTo>
                  <a:lnTo>
                    <a:pt x="60" y="498"/>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出自【趣你的PPT】(微信:qunideppt)：最优质的PPT资源库"/>
            <p:cNvSpPr>
              <a:spLocks/>
            </p:cNvSpPr>
            <p:nvPr/>
          </p:nvSpPr>
          <p:spPr bwMode="gray">
            <a:xfrm rot="328192">
              <a:off x="5911058" y="3879950"/>
              <a:ext cx="400050" cy="177800"/>
            </a:xfrm>
            <a:custGeom>
              <a:avLst/>
              <a:gdLst>
                <a:gd name="T0" fmla="*/ 0 w 404"/>
                <a:gd name="T1" fmla="*/ 2147483647 h 161"/>
                <a:gd name="T2" fmla="*/ 2147483647 w 404"/>
                <a:gd name="T3" fmla="*/ 2147483647 h 161"/>
                <a:gd name="T4" fmla="*/ 2147483647 w 404"/>
                <a:gd name="T5" fmla="*/ 2147483647 h 161"/>
                <a:gd name="T6" fmla="*/ 2147483647 w 404"/>
                <a:gd name="T7" fmla="*/ 0 h 161"/>
                <a:gd name="T8" fmla="*/ 0 w 404"/>
                <a:gd name="T9" fmla="*/ 2147483647 h 161"/>
                <a:gd name="T10" fmla="*/ 0 60000 65536"/>
                <a:gd name="T11" fmla="*/ 0 60000 65536"/>
                <a:gd name="T12" fmla="*/ 0 60000 65536"/>
                <a:gd name="T13" fmla="*/ 0 60000 65536"/>
                <a:gd name="T14" fmla="*/ 0 60000 65536"/>
                <a:gd name="T15" fmla="*/ 0 w 404"/>
                <a:gd name="T16" fmla="*/ 0 h 161"/>
                <a:gd name="T17" fmla="*/ 404 w 404"/>
                <a:gd name="T18" fmla="*/ 161 h 161"/>
              </a:gdLst>
              <a:ahLst/>
              <a:cxnLst>
                <a:cxn ang="T10">
                  <a:pos x="T0" y="T1"/>
                </a:cxn>
                <a:cxn ang="T11">
                  <a:pos x="T2" y="T3"/>
                </a:cxn>
                <a:cxn ang="T12">
                  <a:pos x="T4" y="T5"/>
                </a:cxn>
                <a:cxn ang="T13">
                  <a:pos x="T6" y="T7"/>
                </a:cxn>
                <a:cxn ang="T14">
                  <a:pos x="T8" y="T9"/>
                </a:cxn>
              </a:cxnLst>
              <a:rect l="T15" t="T16" r="T17" b="T18"/>
              <a:pathLst>
                <a:path w="404" h="161">
                  <a:moveTo>
                    <a:pt x="0" y="113"/>
                  </a:moveTo>
                  <a:lnTo>
                    <a:pt x="47" y="161"/>
                  </a:lnTo>
                  <a:lnTo>
                    <a:pt x="404" y="50"/>
                  </a:lnTo>
                  <a:lnTo>
                    <a:pt x="342" y="0"/>
                  </a:lnTo>
                  <a:lnTo>
                    <a:pt x="0" y="11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出自【趣你的PPT】(微信:qunideppt)：最优质的PPT资源库"/>
            <p:cNvSpPr>
              <a:spLocks/>
            </p:cNvSpPr>
            <p:nvPr/>
          </p:nvSpPr>
          <p:spPr bwMode="gray">
            <a:xfrm rot="328192">
              <a:off x="6149183" y="3567212"/>
              <a:ext cx="184150" cy="387350"/>
            </a:xfrm>
            <a:custGeom>
              <a:avLst/>
              <a:gdLst>
                <a:gd name="T0" fmla="*/ 0 w 185"/>
                <a:gd name="T1" fmla="*/ 0 h 388"/>
                <a:gd name="T2" fmla="*/ 2147483647 w 185"/>
                <a:gd name="T3" fmla="*/ 2147483647 h 388"/>
                <a:gd name="T4" fmla="*/ 2147483647 w 185"/>
                <a:gd name="T5" fmla="*/ 2147483647 h 388"/>
                <a:gd name="T6" fmla="*/ 2147483647 w 185"/>
                <a:gd name="T7" fmla="*/ 2147483647 h 388"/>
                <a:gd name="T8" fmla="*/ 0 w 185"/>
                <a:gd name="T9" fmla="*/ 0 h 388"/>
                <a:gd name="T10" fmla="*/ 0 60000 65536"/>
                <a:gd name="T11" fmla="*/ 0 60000 65536"/>
                <a:gd name="T12" fmla="*/ 0 60000 65536"/>
                <a:gd name="T13" fmla="*/ 0 60000 65536"/>
                <a:gd name="T14" fmla="*/ 0 60000 65536"/>
                <a:gd name="T15" fmla="*/ 0 w 185"/>
                <a:gd name="T16" fmla="*/ 0 h 388"/>
                <a:gd name="T17" fmla="*/ 185 w 185"/>
                <a:gd name="T18" fmla="*/ 388 h 388"/>
              </a:gdLst>
              <a:ahLst/>
              <a:cxnLst>
                <a:cxn ang="T10">
                  <a:pos x="T0" y="T1"/>
                </a:cxn>
                <a:cxn ang="T11">
                  <a:pos x="T2" y="T3"/>
                </a:cxn>
                <a:cxn ang="T12">
                  <a:pos x="T4" y="T5"/>
                </a:cxn>
                <a:cxn ang="T13">
                  <a:pos x="T6" y="T7"/>
                </a:cxn>
                <a:cxn ang="T14">
                  <a:pos x="T8" y="T9"/>
                </a:cxn>
              </a:cxnLst>
              <a:rect l="T15" t="T16" r="T17" b="T18"/>
              <a:pathLst>
                <a:path w="185" h="388">
                  <a:moveTo>
                    <a:pt x="0" y="0"/>
                  </a:moveTo>
                  <a:lnTo>
                    <a:pt x="66" y="33"/>
                  </a:lnTo>
                  <a:lnTo>
                    <a:pt x="185" y="388"/>
                  </a:lnTo>
                  <a:lnTo>
                    <a:pt x="123" y="338"/>
                  </a:lnTo>
                  <a:lnTo>
                    <a:pt x="0" y="0"/>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出自【趣你的PPT】(微信:qunideppt)：最优质的PPT资源库"/>
            <p:cNvSpPr>
              <a:spLocks/>
            </p:cNvSpPr>
            <p:nvPr/>
          </p:nvSpPr>
          <p:spPr bwMode="gray">
            <a:xfrm rot="328192">
              <a:off x="5814221" y="3548162"/>
              <a:ext cx="461963" cy="452438"/>
            </a:xfrm>
            <a:custGeom>
              <a:avLst/>
              <a:gdLst>
                <a:gd name="T0" fmla="*/ 0 w 463"/>
                <a:gd name="T1" fmla="*/ 2147483647 h 451"/>
                <a:gd name="T2" fmla="*/ 2147483647 w 463"/>
                <a:gd name="T3" fmla="*/ 2147483647 h 451"/>
                <a:gd name="T4" fmla="*/ 2147483647 w 463"/>
                <a:gd name="T5" fmla="*/ 2147483647 h 451"/>
                <a:gd name="T6" fmla="*/ 2147483647 w 463"/>
                <a:gd name="T7" fmla="*/ 0 h 451"/>
                <a:gd name="T8" fmla="*/ 0 w 463"/>
                <a:gd name="T9" fmla="*/ 2147483647 h 451"/>
                <a:gd name="T10" fmla="*/ 0 60000 65536"/>
                <a:gd name="T11" fmla="*/ 0 60000 65536"/>
                <a:gd name="T12" fmla="*/ 0 60000 65536"/>
                <a:gd name="T13" fmla="*/ 0 60000 65536"/>
                <a:gd name="T14" fmla="*/ 0 60000 65536"/>
                <a:gd name="T15" fmla="*/ 0 w 463"/>
                <a:gd name="T16" fmla="*/ 0 h 451"/>
                <a:gd name="T17" fmla="*/ 463 w 463"/>
                <a:gd name="T18" fmla="*/ 451 h 451"/>
              </a:gdLst>
              <a:ahLst/>
              <a:cxnLst>
                <a:cxn ang="T10">
                  <a:pos x="T0" y="T1"/>
                </a:cxn>
                <a:cxn ang="T11">
                  <a:pos x="T2" y="T3"/>
                </a:cxn>
                <a:cxn ang="T12">
                  <a:pos x="T4" y="T5"/>
                </a:cxn>
                <a:cxn ang="T13">
                  <a:pos x="T6" y="T7"/>
                </a:cxn>
                <a:cxn ang="T14">
                  <a:pos x="T8" y="T9"/>
                </a:cxn>
              </a:cxnLst>
              <a:rect l="T15" t="T16" r="T17" b="T18"/>
              <a:pathLst>
                <a:path w="463" h="451">
                  <a:moveTo>
                    <a:pt x="0" y="123"/>
                  </a:moveTo>
                  <a:lnTo>
                    <a:pt x="121" y="451"/>
                  </a:lnTo>
                  <a:lnTo>
                    <a:pt x="463" y="338"/>
                  </a:lnTo>
                  <a:lnTo>
                    <a:pt x="340" y="0"/>
                  </a:lnTo>
                  <a:lnTo>
                    <a:pt x="0" y="12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出自【趣你的PPT】(微信:qunideppt)：最优质的PPT资源库"/>
            <p:cNvSpPr>
              <a:spLocks/>
            </p:cNvSpPr>
            <p:nvPr/>
          </p:nvSpPr>
          <p:spPr bwMode="gray">
            <a:xfrm rot="328192">
              <a:off x="5107783" y="1973362"/>
              <a:ext cx="1370013" cy="1508125"/>
            </a:xfrm>
            <a:custGeom>
              <a:avLst/>
              <a:gdLst>
                <a:gd name="T0" fmla="*/ 2147483647 w 580"/>
                <a:gd name="T1" fmla="*/ 2147483647 h 638"/>
                <a:gd name="T2" fmla="*/ 2147483647 w 580"/>
                <a:gd name="T3" fmla="*/ 2147483647 h 638"/>
                <a:gd name="T4" fmla="*/ 2147483647 w 580"/>
                <a:gd name="T5" fmla="*/ 2147483647 h 638"/>
                <a:gd name="T6" fmla="*/ 2147483647 w 580"/>
                <a:gd name="T7" fmla="*/ 2147483647 h 638"/>
                <a:gd name="T8" fmla="*/ 2147483647 w 580"/>
                <a:gd name="T9" fmla="*/ 2147483647 h 638"/>
                <a:gd name="T10" fmla="*/ 2147483647 w 580"/>
                <a:gd name="T11" fmla="*/ 2147483647 h 638"/>
                <a:gd name="T12" fmla="*/ 2147483647 w 580"/>
                <a:gd name="T13" fmla="*/ 2147483647 h 638"/>
                <a:gd name="T14" fmla="*/ 2147483647 w 580"/>
                <a:gd name="T15" fmla="*/ 2147483647 h 638"/>
                <a:gd name="T16" fmla="*/ 2147483647 w 580"/>
                <a:gd name="T17" fmla="*/ 2147483647 h 638"/>
                <a:gd name="T18" fmla="*/ 2147483647 w 580"/>
                <a:gd name="T19" fmla="*/ 2147483647 h 638"/>
                <a:gd name="T20" fmla="*/ 2147483647 w 580"/>
                <a:gd name="T21" fmla="*/ 2147483647 h 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0"/>
                <a:gd name="T34" fmla="*/ 0 h 638"/>
                <a:gd name="T35" fmla="*/ 580 w 580"/>
                <a:gd name="T36" fmla="*/ 638 h 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0" h="638">
                  <a:moveTo>
                    <a:pt x="35" y="421"/>
                  </a:moveTo>
                  <a:cubicBezTo>
                    <a:pt x="175" y="365"/>
                    <a:pt x="175" y="365"/>
                    <a:pt x="175" y="365"/>
                  </a:cubicBezTo>
                  <a:cubicBezTo>
                    <a:pt x="175" y="365"/>
                    <a:pt x="128" y="237"/>
                    <a:pt x="252" y="214"/>
                  </a:cubicBezTo>
                  <a:cubicBezTo>
                    <a:pt x="376" y="192"/>
                    <a:pt x="386" y="297"/>
                    <a:pt x="378" y="344"/>
                  </a:cubicBezTo>
                  <a:cubicBezTo>
                    <a:pt x="370" y="390"/>
                    <a:pt x="242" y="488"/>
                    <a:pt x="320" y="638"/>
                  </a:cubicBezTo>
                  <a:cubicBezTo>
                    <a:pt x="451" y="590"/>
                    <a:pt x="451" y="590"/>
                    <a:pt x="451" y="590"/>
                  </a:cubicBezTo>
                  <a:cubicBezTo>
                    <a:pt x="451" y="590"/>
                    <a:pt x="411" y="521"/>
                    <a:pt x="476" y="442"/>
                  </a:cubicBezTo>
                  <a:cubicBezTo>
                    <a:pt x="542" y="364"/>
                    <a:pt x="580" y="224"/>
                    <a:pt x="463" y="126"/>
                  </a:cubicBezTo>
                  <a:cubicBezTo>
                    <a:pt x="463" y="126"/>
                    <a:pt x="320" y="0"/>
                    <a:pt x="107" y="144"/>
                  </a:cubicBezTo>
                  <a:cubicBezTo>
                    <a:pt x="107" y="144"/>
                    <a:pt x="72" y="161"/>
                    <a:pt x="43" y="212"/>
                  </a:cubicBezTo>
                  <a:cubicBezTo>
                    <a:pt x="14" y="262"/>
                    <a:pt x="0" y="341"/>
                    <a:pt x="35" y="421"/>
                  </a:cubicBez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出自【趣你的PPT】(微信:qunideppt)：最优质的PPT资源库"/>
            <p:cNvSpPr/>
            <p:nvPr/>
          </p:nvSpPr>
          <p:spPr>
            <a:xfrm>
              <a:off x="5519798" y="4282460"/>
              <a:ext cx="1250941" cy="398600"/>
            </a:xfrm>
            <a:prstGeom prst="rect">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出自【趣你的PPT】(微信:qunideppt)：最优质的PPT资源库"/>
            <p:cNvSpPr>
              <a:spLocks/>
            </p:cNvSpPr>
            <p:nvPr/>
          </p:nvSpPr>
          <p:spPr bwMode="gray">
            <a:xfrm rot="1448142">
              <a:off x="7109135" y="2613244"/>
              <a:ext cx="642938" cy="315913"/>
            </a:xfrm>
            <a:custGeom>
              <a:avLst/>
              <a:gdLst>
                <a:gd name="T0" fmla="*/ 0 w 389"/>
                <a:gd name="T1" fmla="*/ 2147483647 h 182"/>
                <a:gd name="T2" fmla="*/ 2147483647 w 389"/>
                <a:gd name="T3" fmla="*/ 2147483647 h 182"/>
                <a:gd name="T4" fmla="*/ 2147483647 w 389"/>
                <a:gd name="T5" fmla="*/ 2147483647 h 182"/>
                <a:gd name="T6" fmla="*/ 2147483647 w 389"/>
                <a:gd name="T7" fmla="*/ 0 h 182"/>
                <a:gd name="T8" fmla="*/ 0 w 389"/>
                <a:gd name="T9" fmla="*/ 2147483647 h 182"/>
                <a:gd name="T10" fmla="*/ 0 60000 65536"/>
                <a:gd name="T11" fmla="*/ 0 60000 65536"/>
                <a:gd name="T12" fmla="*/ 0 60000 65536"/>
                <a:gd name="T13" fmla="*/ 0 60000 65536"/>
                <a:gd name="T14" fmla="*/ 0 60000 65536"/>
                <a:gd name="T15" fmla="*/ 0 w 389"/>
                <a:gd name="T16" fmla="*/ 0 h 182"/>
                <a:gd name="T17" fmla="*/ 389 w 389"/>
                <a:gd name="T18" fmla="*/ 182 h 182"/>
              </a:gdLst>
              <a:ahLst/>
              <a:cxnLst>
                <a:cxn ang="T10">
                  <a:pos x="T0" y="T1"/>
                </a:cxn>
                <a:cxn ang="T11">
                  <a:pos x="T2" y="T3"/>
                </a:cxn>
                <a:cxn ang="T12">
                  <a:pos x="T4" y="T5"/>
                </a:cxn>
                <a:cxn ang="T13">
                  <a:pos x="T6" y="T7"/>
                </a:cxn>
                <a:cxn ang="T14">
                  <a:pos x="T8" y="T9"/>
                </a:cxn>
              </a:cxnLst>
              <a:rect l="T15" t="T16" r="T17" b="T18"/>
              <a:pathLst>
                <a:path w="389" h="182">
                  <a:moveTo>
                    <a:pt x="0" y="133"/>
                  </a:moveTo>
                  <a:lnTo>
                    <a:pt x="49" y="182"/>
                  </a:lnTo>
                  <a:lnTo>
                    <a:pt x="389" y="45"/>
                  </a:lnTo>
                  <a:lnTo>
                    <a:pt x="330" y="0"/>
                  </a:lnTo>
                  <a:lnTo>
                    <a:pt x="0" y="13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出自【趣你的PPT】(微信:qunideppt)：最优质的PPT资源库"/>
            <p:cNvSpPr>
              <a:spLocks/>
            </p:cNvSpPr>
            <p:nvPr/>
          </p:nvSpPr>
          <p:spPr bwMode="gray">
            <a:xfrm rot="1448142">
              <a:off x="7771123" y="3880069"/>
              <a:ext cx="598488" cy="254000"/>
            </a:xfrm>
            <a:custGeom>
              <a:avLst/>
              <a:gdLst>
                <a:gd name="T0" fmla="*/ 0 w 366"/>
                <a:gd name="T1" fmla="*/ 2147483647 h 154"/>
                <a:gd name="T2" fmla="*/ 2147483647 w 366"/>
                <a:gd name="T3" fmla="*/ 2147483647 h 154"/>
                <a:gd name="T4" fmla="*/ 2147483647 w 366"/>
                <a:gd name="T5" fmla="*/ 2147483647 h 154"/>
                <a:gd name="T6" fmla="*/ 2147483647 w 366"/>
                <a:gd name="T7" fmla="*/ 0 h 154"/>
                <a:gd name="T8" fmla="*/ 0 w 366"/>
                <a:gd name="T9" fmla="*/ 2147483647 h 154"/>
                <a:gd name="T10" fmla="*/ 0 60000 65536"/>
                <a:gd name="T11" fmla="*/ 0 60000 65536"/>
                <a:gd name="T12" fmla="*/ 0 60000 65536"/>
                <a:gd name="T13" fmla="*/ 0 60000 65536"/>
                <a:gd name="T14" fmla="*/ 0 60000 65536"/>
                <a:gd name="T15" fmla="*/ 0 w 366"/>
                <a:gd name="T16" fmla="*/ 0 h 154"/>
                <a:gd name="T17" fmla="*/ 366 w 366"/>
                <a:gd name="T18" fmla="*/ 154 h 154"/>
              </a:gdLst>
              <a:ahLst/>
              <a:cxnLst>
                <a:cxn ang="T10">
                  <a:pos x="T0" y="T1"/>
                </a:cxn>
                <a:cxn ang="T11">
                  <a:pos x="T2" y="T3"/>
                </a:cxn>
                <a:cxn ang="T12">
                  <a:pos x="T4" y="T5"/>
                </a:cxn>
                <a:cxn ang="T13">
                  <a:pos x="T6" y="T7"/>
                </a:cxn>
                <a:cxn ang="T14">
                  <a:pos x="T8" y="T9"/>
                </a:cxn>
              </a:cxnLst>
              <a:rect l="T15" t="T16" r="T17" b="T18"/>
              <a:pathLst>
                <a:path w="366" h="154">
                  <a:moveTo>
                    <a:pt x="0" y="113"/>
                  </a:moveTo>
                  <a:lnTo>
                    <a:pt x="40" y="154"/>
                  </a:lnTo>
                  <a:lnTo>
                    <a:pt x="366" y="42"/>
                  </a:lnTo>
                  <a:lnTo>
                    <a:pt x="309" y="0"/>
                  </a:lnTo>
                  <a:lnTo>
                    <a:pt x="0" y="11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出自【趣你的PPT】(微信:qunideppt)：最优质的PPT资源库"/>
            <p:cNvSpPr>
              <a:spLocks/>
            </p:cNvSpPr>
            <p:nvPr/>
          </p:nvSpPr>
          <p:spPr bwMode="gray">
            <a:xfrm rot="1448142">
              <a:off x="7702860" y="2211606"/>
              <a:ext cx="785813" cy="733425"/>
            </a:xfrm>
            <a:custGeom>
              <a:avLst/>
              <a:gdLst>
                <a:gd name="T0" fmla="*/ 2147483647 w 195"/>
                <a:gd name="T1" fmla="*/ 2147483647 h 185"/>
                <a:gd name="T2" fmla="*/ 2147483647 w 195"/>
                <a:gd name="T3" fmla="*/ 2147483647 h 185"/>
                <a:gd name="T4" fmla="*/ 2147483647 w 195"/>
                <a:gd name="T5" fmla="*/ 2147483647 h 185"/>
                <a:gd name="T6" fmla="*/ 2147483647 w 195"/>
                <a:gd name="T7" fmla="*/ 2147483647 h 185"/>
                <a:gd name="T8" fmla="*/ 2147483647 w 195"/>
                <a:gd name="T9" fmla="*/ 2147483647 h 185"/>
                <a:gd name="T10" fmla="*/ 2147483647 w 195"/>
                <a:gd name="T11" fmla="*/ 2147483647 h 185"/>
                <a:gd name="T12" fmla="*/ 0 60000 65536"/>
                <a:gd name="T13" fmla="*/ 0 60000 65536"/>
                <a:gd name="T14" fmla="*/ 0 60000 65536"/>
                <a:gd name="T15" fmla="*/ 0 60000 65536"/>
                <a:gd name="T16" fmla="*/ 0 60000 65536"/>
                <a:gd name="T17" fmla="*/ 0 60000 65536"/>
                <a:gd name="T18" fmla="*/ 0 w 195"/>
                <a:gd name="T19" fmla="*/ 0 h 185"/>
                <a:gd name="T20" fmla="*/ 195 w 195"/>
                <a:gd name="T21" fmla="*/ 185 h 185"/>
              </a:gdLst>
              <a:ahLst/>
              <a:cxnLst>
                <a:cxn ang="T12">
                  <a:pos x="T0" y="T1"/>
                </a:cxn>
                <a:cxn ang="T13">
                  <a:pos x="T2" y="T3"/>
                </a:cxn>
                <a:cxn ang="T14">
                  <a:pos x="T4" y="T5"/>
                </a:cxn>
                <a:cxn ang="T15">
                  <a:pos x="T6" y="T7"/>
                </a:cxn>
                <a:cxn ang="T16">
                  <a:pos x="T8" y="T9"/>
                </a:cxn>
                <a:cxn ang="T17">
                  <a:pos x="T10" y="T11"/>
                </a:cxn>
              </a:cxnLst>
              <a:rect l="T18" t="T19" r="T20" b="T21"/>
              <a:pathLst>
                <a:path w="195" h="185">
                  <a:moveTo>
                    <a:pt x="44" y="185"/>
                  </a:moveTo>
                  <a:cubicBezTo>
                    <a:pt x="44" y="185"/>
                    <a:pt x="12" y="111"/>
                    <a:pt x="60" y="62"/>
                  </a:cubicBezTo>
                  <a:cubicBezTo>
                    <a:pt x="109" y="13"/>
                    <a:pt x="167" y="22"/>
                    <a:pt x="195" y="37"/>
                  </a:cubicBezTo>
                  <a:cubicBezTo>
                    <a:pt x="195" y="37"/>
                    <a:pt x="167" y="0"/>
                    <a:pt x="88" y="17"/>
                  </a:cubicBezTo>
                  <a:cubicBezTo>
                    <a:pt x="8" y="34"/>
                    <a:pt x="0" y="107"/>
                    <a:pt x="19" y="166"/>
                  </a:cubicBezTo>
                  <a:lnTo>
                    <a:pt x="44" y="185"/>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出自【趣你的PPT】(微信:qunideppt)：最优质的PPT资源库"/>
            <p:cNvSpPr>
              <a:spLocks/>
            </p:cNvSpPr>
            <p:nvPr/>
          </p:nvSpPr>
          <p:spPr bwMode="gray">
            <a:xfrm rot="1448142">
              <a:off x="8498198" y="2306856"/>
              <a:ext cx="982663" cy="1958975"/>
            </a:xfrm>
            <a:custGeom>
              <a:avLst/>
              <a:gdLst>
                <a:gd name="T0" fmla="*/ 2147483647 w 236"/>
                <a:gd name="T1" fmla="*/ 2147483647 h 498"/>
                <a:gd name="T2" fmla="*/ 2147483647 w 236"/>
                <a:gd name="T3" fmla="*/ 2147483647 h 498"/>
                <a:gd name="T4" fmla="*/ 2147483647 w 236"/>
                <a:gd name="T5" fmla="*/ 0 h 498"/>
                <a:gd name="T6" fmla="*/ 2147483647 w 236"/>
                <a:gd name="T7" fmla="*/ 2147483647 h 498"/>
                <a:gd name="T8" fmla="*/ 2147483647 w 236"/>
                <a:gd name="T9" fmla="*/ 2147483647 h 498"/>
                <a:gd name="T10" fmla="*/ 2147483647 w 236"/>
                <a:gd name="T11" fmla="*/ 2147483647 h 498"/>
                <a:gd name="T12" fmla="*/ 2147483647 w 236"/>
                <a:gd name="T13" fmla="*/ 2147483647 h 498"/>
                <a:gd name="T14" fmla="*/ 0 60000 65536"/>
                <a:gd name="T15" fmla="*/ 0 60000 65536"/>
                <a:gd name="T16" fmla="*/ 0 60000 65536"/>
                <a:gd name="T17" fmla="*/ 0 60000 65536"/>
                <a:gd name="T18" fmla="*/ 0 60000 65536"/>
                <a:gd name="T19" fmla="*/ 0 60000 65536"/>
                <a:gd name="T20" fmla="*/ 0 60000 65536"/>
                <a:gd name="T21" fmla="*/ 0 w 236"/>
                <a:gd name="T22" fmla="*/ 0 h 498"/>
                <a:gd name="T23" fmla="*/ 236 w 236"/>
                <a:gd name="T24" fmla="*/ 498 h 4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498">
                  <a:moveTo>
                    <a:pt x="60" y="498"/>
                  </a:moveTo>
                  <a:cubicBezTo>
                    <a:pt x="60" y="498"/>
                    <a:pt x="26" y="410"/>
                    <a:pt x="71" y="366"/>
                  </a:cubicBezTo>
                  <a:cubicBezTo>
                    <a:pt x="115" y="321"/>
                    <a:pt x="236" y="127"/>
                    <a:pt x="25" y="0"/>
                  </a:cubicBezTo>
                  <a:cubicBezTo>
                    <a:pt x="25" y="0"/>
                    <a:pt x="128" y="61"/>
                    <a:pt x="123" y="178"/>
                  </a:cubicBezTo>
                  <a:cubicBezTo>
                    <a:pt x="123" y="178"/>
                    <a:pt x="117" y="259"/>
                    <a:pt x="84" y="300"/>
                  </a:cubicBezTo>
                  <a:cubicBezTo>
                    <a:pt x="51" y="342"/>
                    <a:pt x="0" y="403"/>
                    <a:pt x="36" y="480"/>
                  </a:cubicBezTo>
                  <a:lnTo>
                    <a:pt x="60" y="498"/>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出自【趣你的PPT】(微信:qunideppt)：最优质的PPT资源库"/>
            <p:cNvSpPr>
              <a:spLocks/>
            </p:cNvSpPr>
            <p:nvPr/>
          </p:nvSpPr>
          <p:spPr bwMode="gray">
            <a:xfrm rot="1448142">
              <a:off x="7694923" y="4734144"/>
              <a:ext cx="665163" cy="295275"/>
            </a:xfrm>
            <a:custGeom>
              <a:avLst/>
              <a:gdLst>
                <a:gd name="T0" fmla="*/ 0 w 404"/>
                <a:gd name="T1" fmla="*/ 2147483647 h 161"/>
                <a:gd name="T2" fmla="*/ 2147483647 w 404"/>
                <a:gd name="T3" fmla="*/ 2147483647 h 161"/>
                <a:gd name="T4" fmla="*/ 2147483647 w 404"/>
                <a:gd name="T5" fmla="*/ 2147483647 h 161"/>
                <a:gd name="T6" fmla="*/ 2147483647 w 404"/>
                <a:gd name="T7" fmla="*/ 0 h 161"/>
                <a:gd name="T8" fmla="*/ 0 w 404"/>
                <a:gd name="T9" fmla="*/ 2147483647 h 161"/>
                <a:gd name="T10" fmla="*/ 0 60000 65536"/>
                <a:gd name="T11" fmla="*/ 0 60000 65536"/>
                <a:gd name="T12" fmla="*/ 0 60000 65536"/>
                <a:gd name="T13" fmla="*/ 0 60000 65536"/>
                <a:gd name="T14" fmla="*/ 0 60000 65536"/>
                <a:gd name="T15" fmla="*/ 0 w 404"/>
                <a:gd name="T16" fmla="*/ 0 h 161"/>
                <a:gd name="T17" fmla="*/ 404 w 404"/>
                <a:gd name="T18" fmla="*/ 161 h 161"/>
              </a:gdLst>
              <a:ahLst/>
              <a:cxnLst>
                <a:cxn ang="T10">
                  <a:pos x="T0" y="T1"/>
                </a:cxn>
                <a:cxn ang="T11">
                  <a:pos x="T2" y="T3"/>
                </a:cxn>
                <a:cxn ang="T12">
                  <a:pos x="T4" y="T5"/>
                </a:cxn>
                <a:cxn ang="T13">
                  <a:pos x="T6" y="T7"/>
                </a:cxn>
                <a:cxn ang="T14">
                  <a:pos x="T8" y="T9"/>
                </a:cxn>
              </a:cxnLst>
              <a:rect l="T15" t="T16" r="T17" b="T18"/>
              <a:pathLst>
                <a:path w="404" h="161">
                  <a:moveTo>
                    <a:pt x="0" y="113"/>
                  </a:moveTo>
                  <a:lnTo>
                    <a:pt x="47" y="161"/>
                  </a:lnTo>
                  <a:lnTo>
                    <a:pt x="404" y="50"/>
                  </a:lnTo>
                  <a:lnTo>
                    <a:pt x="342" y="0"/>
                  </a:lnTo>
                  <a:lnTo>
                    <a:pt x="0" y="11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出自【趣你的PPT】(微信:qunideppt)：最优质的PPT资源库"/>
            <p:cNvSpPr>
              <a:spLocks/>
            </p:cNvSpPr>
            <p:nvPr/>
          </p:nvSpPr>
          <p:spPr bwMode="gray">
            <a:xfrm rot="1448142">
              <a:off x="8187048" y="4300756"/>
              <a:ext cx="307975" cy="644525"/>
            </a:xfrm>
            <a:custGeom>
              <a:avLst/>
              <a:gdLst>
                <a:gd name="T0" fmla="*/ 0 w 185"/>
                <a:gd name="T1" fmla="*/ 0 h 388"/>
                <a:gd name="T2" fmla="*/ 2147483647 w 185"/>
                <a:gd name="T3" fmla="*/ 2147483647 h 388"/>
                <a:gd name="T4" fmla="*/ 2147483647 w 185"/>
                <a:gd name="T5" fmla="*/ 2147483647 h 388"/>
                <a:gd name="T6" fmla="*/ 2147483647 w 185"/>
                <a:gd name="T7" fmla="*/ 2147483647 h 388"/>
                <a:gd name="T8" fmla="*/ 0 w 185"/>
                <a:gd name="T9" fmla="*/ 0 h 388"/>
                <a:gd name="T10" fmla="*/ 0 60000 65536"/>
                <a:gd name="T11" fmla="*/ 0 60000 65536"/>
                <a:gd name="T12" fmla="*/ 0 60000 65536"/>
                <a:gd name="T13" fmla="*/ 0 60000 65536"/>
                <a:gd name="T14" fmla="*/ 0 60000 65536"/>
                <a:gd name="T15" fmla="*/ 0 w 185"/>
                <a:gd name="T16" fmla="*/ 0 h 388"/>
                <a:gd name="T17" fmla="*/ 185 w 185"/>
                <a:gd name="T18" fmla="*/ 388 h 388"/>
              </a:gdLst>
              <a:ahLst/>
              <a:cxnLst>
                <a:cxn ang="T10">
                  <a:pos x="T0" y="T1"/>
                </a:cxn>
                <a:cxn ang="T11">
                  <a:pos x="T2" y="T3"/>
                </a:cxn>
                <a:cxn ang="T12">
                  <a:pos x="T4" y="T5"/>
                </a:cxn>
                <a:cxn ang="T13">
                  <a:pos x="T6" y="T7"/>
                </a:cxn>
                <a:cxn ang="T14">
                  <a:pos x="T8" y="T9"/>
                </a:cxn>
              </a:cxnLst>
              <a:rect l="T15" t="T16" r="T17" b="T18"/>
              <a:pathLst>
                <a:path w="185" h="388">
                  <a:moveTo>
                    <a:pt x="0" y="0"/>
                  </a:moveTo>
                  <a:lnTo>
                    <a:pt x="66" y="33"/>
                  </a:lnTo>
                  <a:lnTo>
                    <a:pt x="185" y="388"/>
                  </a:lnTo>
                  <a:lnTo>
                    <a:pt x="123" y="338"/>
                  </a:lnTo>
                  <a:lnTo>
                    <a:pt x="0" y="0"/>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出自【趣你的PPT】(微信:qunideppt)：最优质的PPT资源库"/>
            <p:cNvSpPr>
              <a:spLocks/>
            </p:cNvSpPr>
            <p:nvPr/>
          </p:nvSpPr>
          <p:spPr bwMode="gray">
            <a:xfrm rot="1448142">
              <a:off x="7639360" y="4164231"/>
              <a:ext cx="769938" cy="752475"/>
            </a:xfrm>
            <a:custGeom>
              <a:avLst/>
              <a:gdLst>
                <a:gd name="T0" fmla="*/ 0 w 463"/>
                <a:gd name="T1" fmla="*/ 2147483647 h 451"/>
                <a:gd name="T2" fmla="*/ 2147483647 w 463"/>
                <a:gd name="T3" fmla="*/ 2147483647 h 451"/>
                <a:gd name="T4" fmla="*/ 2147483647 w 463"/>
                <a:gd name="T5" fmla="*/ 2147483647 h 451"/>
                <a:gd name="T6" fmla="*/ 2147483647 w 463"/>
                <a:gd name="T7" fmla="*/ 0 h 451"/>
                <a:gd name="T8" fmla="*/ 0 w 463"/>
                <a:gd name="T9" fmla="*/ 2147483647 h 451"/>
                <a:gd name="T10" fmla="*/ 0 60000 65536"/>
                <a:gd name="T11" fmla="*/ 0 60000 65536"/>
                <a:gd name="T12" fmla="*/ 0 60000 65536"/>
                <a:gd name="T13" fmla="*/ 0 60000 65536"/>
                <a:gd name="T14" fmla="*/ 0 60000 65536"/>
                <a:gd name="T15" fmla="*/ 0 w 463"/>
                <a:gd name="T16" fmla="*/ 0 h 451"/>
                <a:gd name="T17" fmla="*/ 463 w 463"/>
                <a:gd name="T18" fmla="*/ 451 h 451"/>
              </a:gdLst>
              <a:ahLst/>
              <a:cxnLst>
                <a:cxn ang="T10">
                  <a:pos x="T0" y="T1"/>
                </a:cxn>
                <a:cxn ang="T11">
                  <a:pos x="T2" y="T3"/>
                </a:cxn>
                <a:cxn ang="T12">
                  <a:pos x="T4" y="T5"/>
                </a:cxn>
                <a:cxn ang="T13">
                  <a:pos x="T6" y="T7"/>
                </a:cxn>
                <a:cxn ang="T14">
                  <a:pos x="T8" y="T9"/>
                </a:cxn>
              </a:cxnLst>
              <a:rect l="T15" t="T16" r="T17" b="T18"/>
              <a:pathLst>
                <a:path w="463" h="451">
                  <a:moveTo>
                    <a:pt x="0" y="123"/>
                  </a:moveTo>
                  <a:lnTo>
                    <a:pt x="121" y="451"/>
                  </a:lnTo>
                  <a:lnTo>
                    <a:pt x="463" y="338"/>
                  </a:lnTo>
                  <a:lnTo>
                    <a:pt x="340" y="0"/>
                  </a:lnTo>
                  <a:lnTo>
                    <a:pt x="0" y="12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出自【趣你的PPT】(微信:qunideppt)：最优质的PPT资源库"/>
            <p:cNvSpPr>
              <a:spLocks/>
            </p:cNvSpPr>
            <p:nvPr/>
          </p:nvSpPr>
          <p:spPr bwMode="gray">
            <a:xfrm rot="1448142">
              <a:off x="7042460" y="1497231"/>
              <a:ext cx="2282825" cy="2513013"/>
            </a:xfrm>
            <a:custGeom>
              <a:avLst/>
              <a:gdLst>
                <a:gd name="T0" fmla="*/ 2147483647 w 580"/>
                <a:gd name="T1" fmla="*/ 2147483647 h 638"/>
                <a:gd name="T2" fmla="*/ 2147483647 w 580"/>
                <a:gd name="T3" fmla="*/ 2147483647 h 638"/>
                <a:gd name="T4" fmla="*/ 2147483647 w 580"/>
                <a:gd name="T5" fmla="*/ 2147483647 h 638"/>
                <a:gd name="T6" fmla="*/ 2147483647 w 580"/>
                <a:gd name="T7" fmla="*/ 2147483647 h 638"/>
                <a:gd name="T8" fmla="*/ 2147483647 w 580"/>
                <a:gd name="T9" fmla="*/ 2147483647 h 638"/>
                <a:gd name="T10" fmla="*/ 2147483647 w 580"/>
                <a:gd name="T11" fmla="*/ 2147483647 h 638"/>
                <a:gd name="T12" fmla="*/ 2147483647 w 580"/>
                <a:gd name="T13" fmla="*/ 2147483647 h 638"/>
                <a:gd name="T14" fmla="*/ 2147483647 w 580"/>
                <a:gd name="T15" fmla="*/ 2147483647 h 638"/>
                <a:gd name="T16" fmla="*/ 2147483647 w 580"/>
                <a:gd name="T17" fmla="*/ 2147483647 h 638"/>
                <a:gd name="T18" fmla="*/ 2147483647 w 580"/>
                <a:gd name="T19" fmla="*/ 2147483647 h 638"/>
                <a:gd name="T20" fmla="*/ 2147483647 w 580"/>
                <a:gd name="T21" fmla="*/ 2147483647 h 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0"/>
                <a:gd name="T34" fmla="*/ 0 h 638"/>
                <a:gd name="T35" fmla="*/ 580 w 580"/>
                <a:gd name="T36" fmla="*/ 638 h 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0" h="638">
                  <a:moveTo>
                    <a:pt x="35" y="421"/>
                  </a:moveTo>
                  <a:cubicBezTo>
                    <a:pt x="175" y="365"/>
                    <a:pt x="175" y="365"/>
                    <a:pt x="175" y="365"/>
                  </a:cubicBezTo>
                  <a:cubicBezTo>
                    <a:pt x="175" y="365"/>
                    <a:pt x="128" y="237"/>
                    <a:pt x="252" y="214"/>
                  </a:cubicBezTo>
                  <a:cubicBezTo>
                    <a:pt x="376" y="192"/>
                    <a:pt x="386" y="297"/>
                    <a:pt x="378" y="344"/>
                  </a:cubicBezTo>
                  <a:cubicBezTo>
                    <a:pt x="370" y="390"/>
                    <a:pt x="242" y="488"/>
                    <a:pt x="320" y="638"/>
                  </a:cubicBezTo>
                  <a:cubicBezTo>
                    <a:pt x="451" y="590"/>
                    <a:pt x="451" y="590"/>
                    <a:pt x="451" y="590"/>
                  </a:cubicBezTo>
                  <a:cubicBezTo>
                    <a:pt x="451" y="590"/>
                    <a:pt x="411" y="521"/>
                    <a:pt x="476" y="442"/>
                  </a:cubicBezTo>
                  <a:cubicBezTo>
                    <a:pt x="542" y="364"/>
                    <a:pt x="580" y="224"/>
                    <a:pt x="463" y="126"/>
                  </a:cubicBezTo>
                  <a:cubicBezTo>
                    <a:pt x="463" y="126"/>
                    <a:pt x="320" y="0"/>
                    <a:pt x="107" y="144"/>
                  </a:cubicBezTo>
                  <a:cubicBezTo>
                    <a:pt x="107" y="144"/>
                    <a:pt x="72" y="161"/>
                    <a:pt x="43" y="212"/>
                  </a:cubicBezTo>
                  <a:cubicBezTo>
                    <a:pt x="14" y="262"/>
                    <a:pt x="0" y="341"/>
                    <a:pt x="35" y="421"/>
                  </a:cubicBez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出自【趣你的PPT】(微信:qunideppt)：最优质的PPT资源库"/>
            <p:cNvSpPr/>
            <p:nvPr/>
          </p:nvSpPr>
          <p:spPr>
            <a:xfrm>
              <a:off x="7515167" y="5154567"/>
              <a:ext cx="1250941" cy="398600"/>
            </a:xfrm>
            <a:prstGeom prst="rect">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出自【趣你的PPT】(微信:qunideppt)：最优质的PPT资源库"/>
            <p:cNvSpPr>
              <a:spLocks/>
            </p:cNvSpPr>
            <p:nvPr/>
          </p:nvSpPr>
          <p:spPr bwMode="gray">
            <a:xfrm rot="1960988">
              <a:off x="9692557" y="2485281"/>
              <a:ext cx="385762" cy="188913"/>
            </a:xfrm>
            <a:custGeom>
              <a:avLst/>
              <a:gdLst>
                <a:gd name="T0" fmla="*/ 0 w 389"/>
                <a:gd name="T1" fmla="*/ 2147483647 h 182"/>
                <a:gd name="T2" fmla="*/ 2147483647 w 389"/>
                <a:gd name="T3" fmla="*/ 2147483647 h 182"/>
                <a:gd name="T4" fmla="*/ 2147483647 w 389"/>
                <a:gd name="T5" fmla="*/ 2147483647 h 182"/>
                <a:gd name="T6" fmla="*/ 2147483647 w 389"/>
                <a:gd name="T7" fmla="*/ 0 h 182"/>
                <a:gd name="T8" fmla="*/ 0 w 389"/>
                <a:gd name="T9" fmla="*/ 2147483647 h 182"/>
                <a:gd name="T10" fmla="*/ 0 60000 65536"/>
                <a:gd name="T11" fmla="*/ 0 60000 65536"/>
                <a:gd name="T12" fmla="*/ 0 60000 65536"/>
                <a:gd name="T13" fmla="*/ 0 60000 65536"/>
                <a:gd name="T14" fmla="*/ 0 60000 65536"/>
                <a:gd name="T15" fmla="*/ 0 w 389"/>
                <a:gd name="T16" fmla="*/ 0 h 182"/>
                <a:gd name="T17" fmla="*/ 389 w 389"/>
                <a:gd name="T18" fmla="*/ 182 h 182"/>
              </a:gdLst>
              <a:ahLst/>
              <a:cxnLst>
                <a:cxn ang="T10">
                  <a:pos x="T0" y="T1"/>
                </a:cxn>
                <a:cxn ang="T11">
                  <a:pos x="T2" y="T3"/>
                </a:cxn>
                <a:cxn ang="T12">
                  <a:pos x="T4" y="T5"/>
                </a:cxn>
                <a:cxn ang="T13">
                  <a:pos x="T6" y="T7"/>
                </a:cxn>
                <a:cxn ang="T14">
                  <a:pos x="T8" y="T9"/>
                </a:cxn>
              </a:cxnLst>
              <a:rect l="T15" t="T16" r="T17" b="T18"/>
              <a:pathLst>
                <a:path w="389" h="182">
                  <a:moveTo>
                    <a:pt x="0" y="133"/>
                  </a:moveTo>
                  <a:lnTo>
                    <a:pt x="49" y="182"/>
                  </a:lnTo>
                  <a:lnTo>
                    <a:pt x="389" y="45"/>
                  </a:lnTo>
                  <a:lnTo>
                    <a:pt x="330" y="0"/>
                  </a:lnTo>
                  <a:lnTo>
                    <a:pt x="0" y="13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出自【趣你的PPT】(微信:qunideppt)：最优质的PPT资源库"/>
            <p:cNvSpPr>
              <a:spLocks/>
            </p:cNvSpPr>
            <p:nvPr/>
          </p:nvSpPr>
          <p:spPr bwMode="gray">
            <a:xfrm rot="1960988">
              <a:off x="9975132" y="3294906"/>
              <a:ext cx="360362" cy="152400"/>
            </a:xfrm>
            <a:custGeom>
              <a:avLst/>
              <a:gdLst>
                <a:gd name="T0" fmla="*/ 0 w 366"/>
                <a:gd name="T1" fmla="*/ 2147483647 h 154"/>
                <a:gd name="T2" fmla="*/ 2147483647 w 366"/>
                <a:gd name="T3" fmla="*/ 2147483647 h 154"/>
                <a:gd name="T4" fmla="*/ 2147483647 w 366"/>
                <a:gd name="T5" fmla="*/ 2147483647 h 154"/>
                <a:gd name="T6" fmla="*/ 2147483647 w 366"/>
                <a:gd name="T7" fmla="*/ 0 h 154"/>
                <a:gd name="T8" fmla="*/ 0 w 366"/>
                <a:gd name="T9" fmla="*/ 2147483647 h 154"/>
                <a:gd name="T10" fmla="*/ 0 60000 65536"/>
                <a:gd name="T11" fmla="*/ 0 60000 65536"/>
                <a:gd name="T12" fmla="*/ 0 60000 65536"/>
                <a:gd name="T13" fmla="*/ 0 60000 65536"/>
                <a:gd name="T14" fmla="*/ 0 60000 65536"/>
                <a:gd name="T15" fmla="*/ 0 w 366"/>
                <a:gd name="T16" fmla="*/ 0 h 154"/>
                <a:gd name="T17" fmla="*/ 366 w 366"/>
                <a:gd name="T18" fmla="*/ 154 h 154"/>
              </a:gdLst>
              <a:ahLst/>
              <a:cxnLst>
                <a:cxn ang="T10">
                  <a:pos x="T0" y="T1"/>
                </a:cxn>
                <a:cxn ang="T11">
                  <a:pos x="T2" y="T3"/>
                </a:cxn>
                <a:cxn ang="T12">
                  <a:pos x="T4" y="T5"/>
                </a:cxn>
                <a:cxn ang="T13">
                  <a:pos x="T6" y="T7"/>
                </a:cxn>
                <a:cxn ang="T14">
                  <a:pos x="T8" y="T9"/>
                </a:cxn>
              </a:cxnLst>
              <a:rect l="T15" t="T16" r="T17" b="T18"/>
              <a:pathLst>
                <a:path w="366" h="154">
                  <a:moveTo>
                    <a:pt x="0" y="113"/>
                  </a:moveTo>
                  <a:lnTo>
                    <a:pt x="40" y="154"/>
                  </a:lnTo>
                  <a:lnTo>
                    <a:pt x="366" y="42"/>
                  </a:lnTo>
                  <a:lnTo>
                    <a:pt x="309" y="0"/>
                  </a:lnTo>
                  <a:lnTo>
                    <a:pt x="0" y="11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出自【趣你的PPT】(微信:qunideppt)：最优质的PPT资源库"/>
            <p:cNvSpPr>
              <a:spLocks/>
            </p:cNvSpPr>
            <p:nvPr/>
          </p:nvSpPr>
          <p:spPr bwMode="gray">
            <a:xfrm rot="1960988">
              <a:off x="10060857" y="2304306"/>
              <a:ext cx="473075" cy="439738"/>
            </a:xfrm>
            <a:custGeom>
              <a:avLst/>
              <a:gdLst>
                <a:gd name="T0" fmla="*/ 2147483647 w 195"/>
                <a:gd name="T1" fmla="*/ 2147483647 h 185"/>
                <a:gd name="T2" fmla="*/ 2147483647 w 195"/>
                <a:gd name="T3" fmla="*/ 2147483647 h 185"/>
                <a:gd name="T4" fmla="*/ 2147483647 w 195"/>
                <a:gd name="T5" fmla="*/ 2147483647 h 185"/>
                <a:gd name="T6" fmla="*/ 2147483647 w 195"/>
                <a:gd name="T7" fmla="*/ 2147483647 h 185"/>
                <a:gd name="T8" fmla="*/ 2147483647 w 195"/>
                <a:gd name="T9" fmla="*/ 2147483647 h 185"/>
                <a:gd name="T10" fmla="*/ 2147483647 w 195"/>
                <a:gd name="T11" fmla="*/ 2147483647 h 185"/>
                <a:gd name="T12" fmla="*/ 0 60000 65536"/>
                <a:gd name="T13" fmla="*/ 0 60000 65536"/>
                <a:gd name="T14" fmla="*/ 0 60000 65536"/>
                <a:gd name="T15" fmla="*/ 0 60000 65536"/>
                <a:gd name="T16" fmla="*/ 0 60000 65536"/>
                <a:gd name="T17" fmla="*/ 0 60000 65536"/>
                <a:gd name="T18" fmla="*/ 0 w 195"/>
                <a:gd name="T19" fmla="*/ 0 h 185"/>
                <a:gd name="T20" fmla="*/ 195 w 195"/>
                <a:gd name="T21" fmla="*/ 185 h 185"/>
              </a:gdLst>
              <a:ahLst/>
              <a:cxnLst>
                <a:cxn ang="T12">
                  <a:pos x="T0" y="T1"/>
                </a:cxn>
                <a:cxn ang="T13">
                  <a:pos x="T2" y="T3"/>
                </a:cxn>
                <a:cxn ang="T14">
                  <a:pos x="T4" y="T5"/>
                </a:cxn>
                <a:cxn ang="T15">
                  <a:pos x="T6" y="T7"/>
                </a:cxn>
                <a:cxn ang="T16">
                  <a:pos x="T8" y="T9"/>
                </a:cxn>
                <a:cxn ang="T17">
                  <a:pos x="T10" y="T11"/>
                </a:cxn>
              </a:cxnLst>
              <a:rect l="T18" t="T19" r="T20" b="T21"/>
              <a:pathLst>
                <a:path w="195" h="185">
                  <a:moveTo>
                    <a:pt x="44" y="185"/>
                  </a:moveTo>
                  <a:cubicBezTo>
                    <a:pt x="44" y="185"/>
                    <a:pt x="12" y="111"/>
                    <a:pt x="60" y="62"/>
                  </a:cubicBezTo>
                  <a:cubicBezTo>
                    <a:pt x="109" y="13"/>
                    <a:pt x="167" y="22"/>
                    <a:pt x="195" y="37"/>
                  </a:cubicBezTo>
                  <a:cubicBezTo>
                    <a:pt x="195" y="37"/>
                    <a:pt x="167" y="0"/>
                    <a:pt x="88" y="17"/>
                  </a:cubicBezTo>
                  <a:cubicBezTo>
                    <a:pt x="8" y="34"/>
                    <a:pt x="0" y="107"/>
                    <a:pt x="19" y="166"/>
                  </a:cubicBezTo>
                  <a:lnTo>
                    <a:pt x="44" y="185"/>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出自【趣你的PPT】(微信:qunideppt)：最优质的PPT资源库"/>
            <p:cNvSpPr>
              <a:spLocks/>
            </p:cNvSpPr>
            <p:nvPr/>
          </p:nvSpPr>
          <p:spPr bwMode="gray">
            <a:xfrm rot="1960988">
              <a:off x="10468844" y="2436069"/>
              <a:ext cx="590550" cy="1174750"/>
            </a:xfrm>
            <a:custGeom>
              <a:avLst/>
              <a:gdLst>
                <a:gd name="T0" fmla="*/ 2147483647 w 236"/>
                <a:gd name="T1" fmla="*/ 2147483647 h 498"/>
                <a:gd name="T2" fmla="*/ 2147483647 w 236"/>
                <a:gd name="T3" fmla="*/ 2147483647 h 498"/>
                <a:gd name="T4" fmla="*/ 2147483647 w 236"/>
                <a:gd name="T5" fmla="*/ 0 h 498"/>
                <a:gd name="T6" fmla="*/ 2147483647 w 236"/>
                <a:gd name="T7" fmla="*/ 2147483647 h 498"/>
                <a:gd name="T8" fmla="*/ 2147483647 w 236"/>
                <a:gd name="T9" fmla="*/ 2147483647 h 498"/>
                <a:gd name="T10" fmla="*/ 2147483647 w 236"/>
                <a:gd name="T11" fmla="*/ 2147483647 h 498"/>
                <a:gd name="T12" fmla="*/ 2147483647 w 236"/>
                <a:gd name="T13" fmla="*/ 2147483647 h 498"/>
                <a:gd name="T14" fmla="*/ 0 60000 65536"/>
                <a:gd name="T15" fmla="*/ 0 60000 65536"/>
                <a:gd name="T16" fmla="*/ 0 60000 65536"/>
                <a:gd name="T17" fmla="*/ 0 60000 65536"/>
                <a:gd name="T18" fmla="*/ 0 60000 65536"/>
                <a:gd name="T19" fmla="*/ 0 60000 65536"/>
                <a:gd name="T20" fmla="*/ 0 60000 65536"/>
                <a:gd name="T21" fmla="*/ 0 w 236"/>
                <a:gd name="T22" fmla="*/ 0 h 498"/>
                <a:gd name="T23" fmla="*/ 236 w 236"/>
                <a:gd name="T24" fmla="*/ 498 h 4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498">
                  <a:moveTo>
                    <a:pt x="60" y="498"/>
                  </a:moveTo>
                  <a:cubicBezTo>
                    <a:pt x="60" y="498"/>
                    <a:pt x="26" y="410"/>
                    <a:pt x="71" y="366"/>
                  </a:cubicBezTo>
                  <a:cubicBezTo>
                    <a:pt x="115" y="321"/>
                    <a:pt x="236" y="127"/>
                    <a:pt x="25" y="0"/>
                  </a:cubicBezTo>
                  <a:cubicBezTo>
                    <a:pt x="25" y="0"/>
                    <a:pt x="128" y="61"/>
                    <a:pt x="123" y="178"/>
                  </a:cubicBezTo>
                  <a:cubicBezTo>
                    <a:pt x="123" y="178"/>
                    <a:pt x="117" y="259"/>
                    <a:pt x="84" y="300"/>
                  </a:cubicBezTo>
                  <a:cubicBezTo>
                    <a:pt x="51" y="342"/>
                    <a:pt x="0" y="403"/>
                    <a:pt x="36" y="480"/>
                  </a:cubicBezTo>
                  <a:lnTo>
                    <a:pt x="60" y="498"/>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出自【趣你的PPT】(微信:qunideppt)：最优质的PPT资源库"/>
            <p:cNvSpPr>
              <a:spLocks/>
            </p:cNvSpPr>
            <p:nvPr/>
          </p:nvSpPr>
          <p:spPr bwMode="gray">
            <a:xfrm rot="1960988">
              <a:off x="9851307" y="3796556"/>
              <a:ext cx="400050" cy="177800"/>
            </a:xfrm>
            <a:custGeom>
              <a:avLst/>
              <a:gdLst>
                <a:gd name="T0" fmla="*/ 0 w 404"/>
                <a:gd name="T1" fmla="*/ 2147483647 h 161"/>
                <a:gd name="T2" fmla="*/ 2147483647 w 404"/>
                <a:gd name="T3" fmla="*/ 2147483647 h 161"/>
                <a:gd name="T4" fmla="*/ 2147483647 w 404"/>
                <a:gd name="T5" fmla="*/ 2147483647 h 161"/>
                <a:gd name="T6" fmla="*/ 2147483647 w 404"/>
                <a:gd name="T7" fmla="*/ 0 h 161"/>
                <a:gd name="T8" fmla="*/ 0 w 404"/>
                <a:gd name="T9" fmla="*/ 2147483647 h 161"/>
                <a:gd name="T10" fmla="*/ 0 60000 65536"/>
                <a:gd name="T11" fmla="*/ 0 60000 65536"/>
                <a:gd name="T12" fmla="*/ 0 60000 65536"/>
                <a:gd name="T13" fmla="*/ 0 60000 65536"/>
                <a:gd name="T14" fmla="*/ 0 60000 65536"/>
                <a:gd name="T15" fmla="*/ 0 w 404"/>
                <a:gd name="T16" fmla="*/ 0 h 161"/>
                <a:gd name="T17" fmla="*/ 404 w 404"/>
                <a:gd name="T18" fmla="*/ 161 h 161"/>
              </a:gdLst>
              <a:ahLst/>
              <a:cxnLst>
                <a:cxn ang="T10">
                  <a:pos x="T0" y="T1"/>
                </a:cxn>
                <a:cxn ang="T11">
                  <a:pos x="T2" y="T3"/>
                </a:cxn>
                <a:cxn ang="T12">
                  <a:pos x="T4" y="T5"/>
                </a:cxn>
                <a:cxn ang="T13">
                  <a:pos x="T6" y="T7"/>
                </a:cxn>
                <a:cxn ang="T14">
                  <a:pos x="T8" y="T9"/>
                </a:cxn>
              </a:cxnLst>
              <a:rect l="T15" t="T16" r="T17" b="T18"/>
              <a:pathLst>
                <a:path w="404" h="161">
                  <a:moveTo>
                    <a:pt x="0" y="113"/>
                  </a:moveTo>
                  <a:lnTo>
                    <a:pt x="47" y="161"/>
                  </a:lnTo>
                  <a:lnTo>
                    <a:pt x="404" y="50"/>
                  </a:lnTo>
                  <a:lnTo>
                    <a:pt x="342" y="0"/>
                  </a:lnTo>
                  <a:lnTo>
                    <a:pt x="0" y="11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出自【趣你的PPT】(微信:qunideppt)：最优质的PPT资源库"/>
            <p:cNvSpPr>
              <a:spLocks/>
            </p:cNvSpPr>
            <p:nvPr/>
          </p:nvSpPr>
          <p:spPr bwMode="gray">
            <a:xfrm rot="1960988">
              <a:off x="10168807" y="3566369"/>
              <a:ext cx="184150" cy="387350"/>
            </a:xfrm>
            <a:custGeom>
              <a:avLst/>
              <a:gdLst>
                <a:gd name="T0" fmla="*/ 0 w 185"/>
                <a:gd name="T1" fmla="*/ 0 h 388"/>
                <a:gd name="T2" fmla="*/ 2147483647 w 185"/>
                <a:gd name="T3" fmla="*/ 2147483647 h 388"/>
                <a:gd name="T4" fmla="*/ 2147483647 w 185"/>
                <a:gd name="T5" fmla="*/ 2147483647 h 388"/>
                <a:gd name="T6" fmla="*/ 2147483647 w 185"/>
                <a:gd name="T7" fmla="*/ 2147483647 h 388"/>
                <a:gd name="T8" fmla="*/ 0 w 185"/>
                <a:gd name="T9" fmla="*/ 0 h 388"/>
                <a:gd name="T10" fmla="*/ 0 60000 65536"/>
                <a:gd name="T11" fmla="*/ 0 60000 65536"/>
                <a:gd name="T12" fmla="*/ 0 60000 65536"/>
                <a:gd name="T13" fmla="*/ 0 60000 65536"/>
                <a:gd name="T14" fmla="*/ 0 60000 65536"/>
                <a:gd name="T15" fmla="*/ 0 w 185"/>
                <a:gd name="T16" fmla="*/ 0 h 388"/>
                <a:gd name="T17" fmla="*/ 185 w 185"/>
                <a:gd name="T18" fmla="*/ 388 h 388"/>
              </a:gdLst>
              <a:ahLst/>
              <a:cxnLst>
                <a:cxn ang="T10">
                  <a:pos x="T0" y="T1"/>
                </a:cxn>
                <a:cxn ang="T11">
                  <a:pos x="T2" y="T3"/>
                </a:cxn>
                <a:cxn ang="T12">
                  <a:pos x="T4" y="T5"/>
                </a:cxn>
                <a:cxn ang="T13">
                  <a:pos x="T6" y="T7"/>
                </a:cxn>
                <a:cxn ang="T14">
                  <a:pos x="T8" y="T9"/>
                </a:cxn>
              </a:cxnLst>
              <a:rect l="T15" t="T16" r="T17" b="T18"/>
              <a:pathLst>
                <a:path w="185" h="388">
                  <a:moveTo>
                    <a:pt x="0" y="0"/>
                  </a:moveTo>
                  <a:lnTo>
                    <a:pt x="66" y="33"/>
                  </a:lnTo>
                  <a:lnTo>
                    <a:pt x="185" y="388"/>
                  </a:lnTo>
                  <a:lnTo>
                    <a:pt x="123" y="338"/>
                  </a:lnTo>
                  <a:lnTo>
                    <a:pt x="0" y="0"/>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出自【趣你的PPT】(微信:qunideppt)：最优质的PPT资源库"/>
            <p:cNvSpPr>
              <a:spLocks/>
            </p:cNvSpPr>
            <p:nvPr/>
          </p:nvSpPr>
          <p:spPr bwMode="gray">
            <a:xfrm rot="1960988">
              <a:off x="9848132" y="3458419"/>
              <a:ext cx="461962" cy="450850"/>
            </a:xfrm>
            <a:custGeom>
              <a:avLst/>
              <a:gdLst>
                <a:gd name="T0" fmla="*/ 0 w 463"/>
                <a:gd name="T1" fmla="*/ 2147483647 h 451"/>
                <a:gd name="T2" fmla="*/ 2147483647 w 463"/>
                <a:gd name="T3" fmla="*/ 2147483647 h 451"/>
                <a:gd name="T4" fmla="*/ 2147483647 w 463"/>
                <a:gd name="T5" fmla="*/ 2147483647 h 451"/>
                <a:gd name="T6" fmla="*/ 2147483647 w 463"/>
                <a:gd name="T7" fmla="*/ 0 h 451"/>
                <a:gd name="T8" fmla="*/ 0 w 463"/>
                <a:gd name="T9" fmla="*/ 2147483647 h 451"/>
                <a:gd name="T10" fmla="*/ 0 60000 65536"/>
                <a:gd name="T11" fmla="*/ 0 60000 65536"/>
                <a:gd name="T12" fmla="*/ 0 60000 65536"/>
                <a:gd name="T13" fmla="*/ 0 60000 65536"/>
                <a:gd name="T14" fmla="*/ 0 60000 65536"/>
                <a:gd name="T15" fmla="*/ 0 w 463"/>
                <a:gd name="T16" fmla="*/ 0 h 451"/>
                <a:gd name="T17" fmla="*/ 463 w 463"/>
                <a:gd name="T18" fmla="*/ 451 h 451"/>
              </a:gdLst>
              <a:ahLst/>
              <a:cxnLst>
                <a:cxn ang="T10">
                  <a:pos x="T0" y="T1"/>
                </a:cxn>
                <a:cxn ang="T11">
                  <a:pos x="T2" y="T3"/>
                </a:cxn>
                <a:cxn ang="T12">
                  <a:pos x="T4" y="T5"/>
                </a:cxn>
                <a:cxn ang="T13">
                  <a:pos x="T6" y="T7"/>
                </a:cxn>
                <a:cxn ang="T14">
                  <a:pos x="T8" y="T9"/>
                </a:cxn>
              </a:cxnLst>
              <a:rect l="T15" t="T16" r="T17" b="T18"/>
              <a:pathLst>
                <a:path w="463" h="451">
                  <a:moveTo>
                    <a:pt x="0" y="123"/>
                  </a:moveTo>
                  <a:lnTo>
                    <a:pt x="121" y="451"/>
                  </a:lnTo>
                  <a:lnTo>
                    <a:pt x="463" y="338"/>
                  </a:lnTo>
                  <a:lnTo>
                    <a:pt x="340" y="0"/>
                  </a:lnTo>
                  <a:lnTo>
                    <a:pt x="0" y="123"/>
                  </a:ln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出自【趣你的PPT】(微信:qunideppt)：最优质的PPT资源库"/>
            <p:cNvSpPr>
              <a:spLocks/>
            </p:cNvSpPr>
            <p:nvPr/>
          </p:nvSpPr>
          <p:spPr bwMode="gray">
            <a:xfrm rot="1960988">
              <a:off x="9648107" y="1882031"/>
              <a:ext cx="1370012" cy="1508125"/>
            </a:xfrm>
            <a:custGeom>
              <a:avLst/>
              <a:gdLst>
                <a:gd name="T0" fmla="*/ 2147483647 w 580"/>
                <a:gd name="T1" fmla="*/ 2147483647 h 638"/>
                <a:gd name="T2" fmla="*/ 2147483647 w 580"/>
                <a:gd name="T3" fmla="*/ 2147483647 h 638"/>
                <a:gd name="T4" fmla="*/ 2147483647 w 580"/>
                <a:gd name="T5" fmla="*/ 2147483647 h 638"/>
                <a:gd name="T6" fmla="*/ 2147483647 w 580"/>
                <a:gd name="T7" fmla="*/ 2147483647 h 638"/>
                <a:gd name="T8" fmla="*/ 2147483647 w 580"/>
                <a:gd name="T9" fmla="*/ 2147483647 h 638"/>
                <a:gd name="T10" fmla="*/ 2147483647 w 580"/>
                <a:gd name="T11" fmla="*/ 2147483647 h 638"/>
                <a:gd name="T12" fmla="*/ 2147483647 w 580"/>
                <a:gd name="T13" fmla="*/ 2147483647 h 638"/>
                <a:gd name="T14" fmla="*/ 2147483647 w 580"/>
                <a:gd name="T15" fmla="*/ 2147483647 h 638"/>
                <a:gd name="T16" fmla="*/ 2147483647 w 580"/>
                <a:gd name="T17" fmla="*/ 2147483647 h 638"/>
                <a:gd name="T18" fmla="*/ 2147483647 w 580"/>
                <a:gd name="T19" fmla="*/ 2147483647 h 638"/>
                <a:gd name="T20" fmla="*/ 2147483647 w 580"/>
                <a:gd name="T21" fmla="*/ 2147483647 h 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0"/>
                <a:gd name="T34" fmla="*/ 0 h 638"/>
                <a:gd name="T35" fmla="*/ 580 w 580"/>
                <a:gd name="T36" fmla="*/ 638 h 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0" h="638">
                  <a:moveTo>
                    <a:pt x="35" y="421"/>
                  </a:moveTo>
                  <a:cubicBezTo>
                    <a:pt x="175" y="365"/>
                    <a:pt x="175" y="365"/>
                    <a:pt x="175" y="365"/>
                  </a:cubicBezTo>
                  <a:cubicBezTo>
                    <a:pt x="175" y="365"/>
                    <a:pt x="128" y="237"/>
                    <a:pt x="252" y="214"/>
                  </a:cubicBezTo>
                  <a:cubicBezTo>
                    <a:pt x="376" y="192"/>
                    <a:pt x="386" y="297"/>
                    <a:pt x="378" y="344"/>
                  </a:cubicBezTo>
                  <a:cubicBezTo>
                    <a:pt x="370" y="390"/>
                    <a:pt x="242" y="488"/>
                    <a:pt x="320" y="638"/>
                  </a:cubicBezTo>
                  <a:cubicBezTo>
                    <a:pt x="451" y="590"/>
                    <a:pt x="451" y="590"/>
                    <a:pt x="451" y="590"/>
                  </a:cubicBezTo>
                  <a:cubicBezTo>
                    <a:pt x="451" y="590"/>
                    <a:pt x="411" y="521"/>
                    <a:pt x="476" y="442"/>
                  </a:cubicBezTo>
                  <a:cubicBezTo>
                    <a:pt x="542" y="364"/>
                    <a:pt x="580" y="224"/>
                    <a:pt x="463" y="126"/>
                  </a:cubicBezTo>
                  <a:cubicBezTo>
                    <a:pt x="463" y="126"/>
                    <a:pt x="320" y="0"/>
                    <a:pt x="107" y="144"/>
                  </a:cubicBezTo>
                  <a:cubicBezTo>
                    <a:pt x="107" y="144"/>
                    <a:pt x="72" y="161"/>
                    <a:pt x="43" y="212"/>
                  </a:cubicBezTo>
                  <a:cubicBezTo>
                    <a:pt x="14" y="262"/>
                    <a:pt x="0" y="341"/>
                    <a:pt x="35" y="421"/>
                  </a:cubicBezTo>
                  <a:close/>
                </a:path>
              </a:pathLst>
            </a:custGeom>
            <a:solidFill>
              <a:srgbClr val="FCFCFC">
                <a:alpha val="30000"/>
              </a:srgbClr>
            </a:solidFill>
            <a:ln w="127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p:cNvSpPr/>
            <p:nvPr/>
          </p:nvSpPr>
          <p:spPr>
            <a:xfrm>
              <a:off x="9473315" y="4240861"/>
              <a:ext cx="1250941" cy="398600"/>
            </a:xfrm>
            <a:prstGeom prst="rect">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出自【趣你的PPT】(微信:qunideppt)：最优质的PPT资源库"/>
            <p:cNvSpPr txBox="1"/>
            <p:nvPr/>
          </p:nvSpPr>
          <p:spPr>
            <a:xfrm>
              <a:off x="5718069" y="4343261"/>
              <a:ext cx="854398"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What</a:t>
              </a:r>
              <a:endParaRPr lang="en-US"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出自【趣你的PPT】(微信:qunideppt)：最优质的PPT资源库"/>
            <p:cNvSpPr txBox="1"/>
            <p:nvPr/>
          </p:nvSpPr>
          <p:spPr>
            <a:xfrm>
              <a:off x="7713438" y="5215368"/>
              <a:ext cx="854398"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Why</a:t>
              </a:r>
              <a:endParaRPr lang="en-US"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出自【趣你的PPT】(微信:qunideppt)：最优质的PPT资源库"/>
            <p:cNvSpPr txBox="1"/>
            <p:nvPr/>
          </p:nvSpPr>
          <p:spPr>
            <a:xfrm>
              <a:off x="9671586" y="4301662"/>
              <a:ext cx="854398"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How</a:t>
              </a:r>
              <a:endParaRPr lang="en-US"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1026" name="Picture 2" descr="https://timgsa.baidu.com/timg?image&amp;quality=80&amp;size=b9999_10000&amp;sec=1512207328082&amp;di=d04a00d1113627cde01b9d361ad6afac&amp;imgtype=0&amp;src=http%3A%2F%2Fphoto.sohu.com%2F20040820%2FImg221644252.jpg">
            <a:extLst>
              <a:ext uri="{FF2B5EF4-FFF2-40B4-BE49-F238E27FC236}">
                <a16:creationId xmlns:a16="http://schemas.microsoft.com/office/drawing/2014/main" id="{8B4DAA25-1F6F-44C1-8DC6-0D4785C47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28" y="2531603"/>
            <a:ext cx="2857500"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11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出自【趣你的PPT】(微信:qunideppt)：最优质的PPT资源库"/>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B743DBD1-05BF-4CF8-9C47-C26CD6186C78}"/>
              </a:ext>
            </a:extLst>
          </p:cNvPr>
          <p:cNvPicPr>
            <a:picLocks noChangeAspect="1"/>
          </p:cNvPicPr>
          <p:nvPr/>
        </p:nvPicPr>
        <p:blipFill>
          <a:blip r:embed="rId3"/>
          <a:stretch>
            <a:fillRect/>
          </a:stretch>
        </p:blipFill>
        <p:spPr>
          <a:xfrm>
            <a:off x="692747" y="2100167"/>
            <a:ext cx="4457700" cy="3186113"/>
          </a:xfrm>
          <a:prstGeom prst="rect">
            <a:avLst/>
          </a:prstGeom>
        </p:spPr>
      </p:pic>
      <p:pic>
        <p:nvPicPr>
          <p:cNvPr id="38" name="图片 37">
            <a:extLst>
              <a:ext uri="{FF2B5EF4-FFF2-40B4-BE49-F238E27FC236}">
                <a16:creationId xmlns:a16="http://schemas.microsoft.com/office/drawing/2014/main" id="{A44ED094-8E22-4091-95E0-14DE6FF3A88E}"/>
              </a:ext>
            </a:extLst>
          </p:cNvPr>
          <p:cNvPicPr>
            <a:picLocks noChangeAspect="1"/>
          </p:cNvPicPr>
          <p:nvPr/>
        </p:nvPicPr>
        <p:blipFill>
          <a:blip r:embed="rId4"/>
          <a:stretch>
            <a:fillRect/>
          </a:stretch>
        </p:blipFill>
        <p:spPr>
          <a:xfrm>
            <a:off x="7176577" y="289303"/>
            <a:ext cx="3688496" cy="2655375"/>
          </a:xfrm>
          <a:prstGeom prst="rect">
            <a:avLst/>
          </a:prstGeom>
        </p:spPr>
      </p:pic>
      <p:pic>
        <p:nvPicPr>
          <p:cNvPr id="39" name="图片 38">
            <a:extLst>
              <a:ext uri="{FF2B5EF4-FFF2-40B4-BE49-F238E27FC236}">
                <a16:creationId xmlns:a16="http://schemas.microsoft.com/office/drawing/2014/main" id="{D9AF71B6-2BCD-411D-ABC5-CBCEE2B07B3F}"/>
              </a:ext>
            </a:extLst>
          </p:cNvPr>
          <p:cNvPicPr>
            <a:picLocks noChangeAspect="1"/>
          </p:cNvPicPr>
          <p:nvPr/>
        </p:nvPicPr>
        <p:blipFill>
          <a:blip r:embed="rId5"/>
          <a:stretch>
            <a:fillRect/>
          </a:stretch>
        </p:blipFill>
        <p:spPr>
          <a:xfrm>
            <a:off x="7176577" y="3693224"/>
            <a:ext cx="3688496" cy="2645583"/>
          </a:xfrm>
          <a:prstGeom prst="rect">
            <a:avLst/>
          </a:prstGeom>
        </p:spPr>
      </p:pic>
      <p:pic>
        <p:nvPicPr>
          <p:cNvPr id="40" name="图片 39">
            <a:extLst>
              <a:ext uri="{FF2B5EF4-FFF2-40B4-BE49-F238E27FC236}">
                <a16:creationId xmlns:a16="http://schemas.microsoft.com/office/drawing/2014/main" id="{6642CFB2-515F-4CD9-9A0D-7515435DDBED}"/>
              </a:ext>
            </a:extLst>
          </p:cNvPr>
          <p:cNvPicPr>
            <a:picLocks noChangeAspect="1"/>
          </p:cNvPicPr>
          <p:nvPr/>
        </p:nvPicPr>
        <p:blipFill>
          <a:blip r:embed="rId6"/>
          <a:stretch>
            <a:fillRect/>
          </a:stretch>
        </p:blipFill>
        <p:spPr>
          <a:xfrm>
            <a:off x="7868300" y="3079050"/>
            <a:ext cx="2305050" cy="247650"/>
          </a:xfrm>
          <a:prstGeom prst="rect">
            <a:avLst/>
          </a:prstGeom>
        </p:spPr>
      </p:pic>
      <p:pic>
        <p:nvPicPr>
          <p:cNvPr id="41" name="图片 40">
            <a:extLst>
              <a:ext uri="{FF2B5EF4-FFF2-40B4-BE49-F238E27FC236}">
                <a16:creationId xmlns:a16="http://schemas.microsoft.com/office/drawing/2014/main" id="{C6776013-30A0-4BE3-9615-50BDB2C683F2}"/>
              </a:ext>
            </a:extLst>
          </p:cNvPr>
          <p:cNvPicPr>
            <a:picLocks noChangeAspect="1"/>
          </p:cNvPicPr>
          <p:nvPr/>
        </p:nvPicPr>
        <p:blipFill>
          <a:blip r:embed="rId7"/>
          <a:stretch>
            <a:fillRect/>
          </a:stretch>
        </p:blipFill>
        <p:spPr>
          <a:xfrm>
            <a:off x="8711262" y="6467206"/>
            <a:ext cx="619125" cy="238125"/>
          </a:xfrm>
          <a:prstGeom prst="rect">
            <a:avLst/>
          </a:prstGeom>
        </p:spPr>
      </p:pic>
    </p:spTree>
    <p:extLst>
      <p:ext uri="{BB962C8B-B14F-4D97-AF65-F5344CB8AC3E}">
        <p14:creationId xmlns:p14="http://schemas.microsoft.com/office/powerpoint/2010/main" val="16635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出自【趣你的PPT】(微信:qunideppt)：最优质的PPT资源库"/>
          <p:cNvPicPr>
            <a:picLocks noChangeAspect="1"/>
          </p:cNvPicPr>
          <p:nvPr/>
        </p:nvPicPr>
        <p:blipFill rotWithShape="1">
          <a:blip r:embed="rId3" cstate="print">
            <a:extLst>
              <a:ext uri="{28A0092B-C50C-407E-A947-70E740481C1C}">
                <a14:useLocalDpi xmlns:a14="http://schemas.microsoft.com/office/drawing/2010/main" val="0"/>
              </a:ext>
            </a:extLst>
          </a:blip>
          <a:srcRect l="40071" b="3548"/>
          <a:stretch/>
        </p:blipFill>
        <p:spPr>
          <a:xfrm>
            <a:off x="450714" y="1712431"/>
            <a:ext cx="4139700" cy="4164147"/>
          </a:xfrm>
          <a:prstGeom prst="rect">
            <a:avLst/>
          </a:prstGeom>
        </p:spPr>
      </p:pic>
      <p:sp>
        <p:nvSpPr>
          <p:cNvPr id="23" name="出自【趣你的PPT】(微信:qunideppt)：最优质的PPT资源库"/>
          <p:cNvSpPr/>
          <p:nvPr/>
        </p:nvSpPr>
        <p:spPr>
          <a:xfrm>
            <a:off x="5117124" y="1943512"/>
            <a:ext cx="6363676" cy="170154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出自【趣你的PPT】(微信:qunideppt)：最优质的PPT资源库"/>
          <p:cNvSpPr/>
          <p:nvPr/>
        </p:nvSpPr>
        <p:spPr>
          <a:xfrm>
            <a:off x="5117124" y="2093861"/>
            <a:ext cx="6363675" cy="1551194"/>
          </a:xfrm>
          <a:prstGeom prst="rect">
            <a:avLst/>
          </a:prstGeom>
        </p:spPr>
        <p:txBody>
          <a:bodyPr wrap="square">
            <a:spAutoFit/>
          </a:bodyPr>
          <a:lstStyle/>
          <a:p>
            <a:pPr defTabSz="1216817">
              <a:lnSpc>
                <a:spcPct val="120000"/>
              </a:lnSpc>
              <a:spcBef>
                <a:spcPct val="20000"/>
              </a:spcBef>
            </a:pPr>
            <a:r>
              <a:rPr lang="en-US" altLang="zh-CN" sz="1600"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1940</a:t>
            </a:r>
            <a:r>
              <a:rPr lang="en-US" altLang="zh-CN" sz="1200"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900"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年代物理学家马塞尔施恩（ </a:t>
            </a:r>
            <a:r>
              <a:rPr lang="en-US" altLang="zh-CN" sz="900"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Marcel Schein</a:t>
            </a:r>
            <a:r>
              <a:rPr lang="zh-CN" altLang="en-US" sz="900"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 宣布发现了一个新的自然粒子。他工作所在的通用电气公司欣喜若狂并广泛地宣传了这一发现。但是物理学家汉斯贝特（ </a:t>
            </a:r>
            <a:r>
              <a:rPr lang="en-US" altLang="zh-CN" sz="900"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Hans Bethe</a:t>
            </a:r>
            <a:r>
              <a:rPr lang="zh-CN" altLang="en-US" sz="900" dirty="0">
                <a:solidFill>
                  <a:srgbClr val="FDFDFD"/>
                </a:solidFill>
                <a:latin typeface="微软雅黑" panose="020B0503020204020204" pitchFamily="34" charset="-122"/>
                <a:ea typeface="微软雅黑" panose="020B0503020204020204" pitchFamily="34" charset="-122"/>
                <a:sym typeface="Arial" panose="020B0604020202020204" pitchFamily="34" charset="0"/>
              </a:rPr>
              <a:t>） 却怀疑这一发现。贝特拜访了施恩，并且查看了新粒子的轨迹图表。施恩向贝特一张一张地展示，但是贝特在每一张图表上都发现了一些问题，这些问题暗示着数据应该被丢弃。最后，施恩向贝特展示了一张看起来不错的图表。贝特说它可能只是一个统计学上的巧合。施恩说「 是的，但是这种统计学巧合的几率，即便是按照你自己的公式，也只有五分之一。」 贝特说「 但是我们已经看过了五个图表。」 最后，施恩说道「 但是在我的图表上，每一个较好的图表，你都用不同的理论来解释，然而我有一个假设可以解释所有的图表，就是它们是新粒子。」 贝特回应道「 你我的学说的唯一区别在于你的是错误的而我的都是正确的。你简单的解释是错的，而我复杂的解释是正确的。」 随后的研究证实了大自然是赞同贝特的学说的，之后也没有什么施恩的粒子了。</a:t>
            </a:r>
          </a:p>
        </p:txBody>
      </p:sp>
      <p:sp>
        <p:nvSpPr>
          <p:cNvPr id="25" name="出自【趣你的PPT】(微信:qunideppt)：最优质的PPT资源库"/>
          <p:cNvSpPr/>
          <p:nvPr/>
        </p:nvSpPr>
        <p:spPr>
          <a:xfrm>
            <a:off x="5117124" y="4153355"/>
            <a:ext cx="6363675" cy="172322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出自【趣你的PPT】(微信:qunideppt)：最优质的PPT资源库"/>
          <p:cNvSpPr/>
          <p:nvPr/>
        </p:nvSpPr>
        <p:spPr>
          <a:xfrm>
            <a:off x="5117124" y="4412839"/>
            <a:ext cx="6262077" cy="1384995"/>
          </a:xfrm>
          <a:prstGeom prst="rect">
            <a:avLst/>
          </a:prstGeom>
        </p:spPr>
        <p:txBody>
          <a:bodyPr wrap="square">
            <a:spAutoFit/>
          </a:bodyPr>
          <a:lstStyle/>
          <a:p>
            <a:pPr defTabSz="1216817">
              <a:lnSpc>
                <a:spcPct val="120000"/>
              </a:lnSpc>
              <a:spcBef>
                <a:spcPct val="20000"/>
              </a:spcBef>
            </a:pPr>
            <a:r>
              <a:rPr lang="en-US" altLang="zh-CN" sz="1600" dirty="0">
                <a:solidFill>
                  <a:srgbClr val="FDFDFD"/>
                </a:solidFill>
                <a:latin typeface="微软雅黑" panose="020B0503020204020204" pitchFamily="34" charset="-122"/>
                <a:ea typeface="微软雅黑" panose="020B0503020204020204" pitchFamily="34" charset="-122"/>
              </a:rPr>
              <a:t>1859 </a:t>
            </a:r>
            <a:r>
              <a:rPr lang="zh-CN" altLang="en-US" sz="900" dirty="0">
                <a:solidFill>
                  <a:srgbClr val="FDFDFD"/>
                </a:solidFill>
                <a:latin typeface="微软雅黑" panose="020B0503020204020204" pitchFamily="34" charset="-122"/>
                <a:ea typeface="微软雅黑" panose="020B0503020204020204" pitchFamily="34" charset="-122"/>
              </a:rPr>
              <a:t>年天文学家勒维耶（ </a:t>
            </a:r>
            <a:r>
              <a:rPr lang="en-US" altLang="zh-CN" sz="900" dirty="0" err="1">
                <a:solidFill>
                  <a:srgbClr val="FDFDFD"/>
                </a:solidFill>
                <a:latin typeface="微软雅黑" panose="020B0503020204020204" pitchFamily="34" charset="-122"/>
                <a:ea typeface="微软雅黑" panose="020B0503020204020204" pitchFamily="34" charset="-122"/>
              </a:rPr>
              <a:t>Urbain</a:t>
            </a:r>
            <a:r>
              <a:rPr lang="en-US" altLang="zh-CN" sz="900" dirty="0">
                <a:solidFill>
                  <a:srgbClr val="FDFDFD"/>
                </a:solidFill>
                <a:latin typeface="微软雅黑" panose="020B0503020204020204" pitchFamily="34" charset="-122"/>
                <a:ea typeface="微软雅黑" panose="020B0503020204020204" pitchFamily="34" charset="-122"/>
              </a:rPr>
              <a:t> Le </a:t>
            </a:r>
            <a:r>
              <a:rPr lang="en-US" altLang="zh-CN" sz="900" dirty="0" err="1">
                <a:solidFill>
                  <a:srgbClr val="FDFDFD"/>
                </a:solidFill>
                <a:latin typeface="微软雅黑" panose="020B0503020204020204" pitchFamily="34" charset="-122"/>
                <a:ea typeface="微软雅黑" panose="020B0503020204020204" pitchFamily="34" charset="-122"/>
              </a:rPr>
              <a:t>Verrier</a:t>
            </a:r>
            <a:r>
              <a:rPr lang="zh-CN" altLang="en-US" sz="900" dirty="0">
                <a:solidFill>
                  <a:srgbClr val="FDFDFD"/>
                </a:solidFill>
                <a:latin typeface="微软雅黑" panose="020B0503020204020204" pitchFamily="34" charset="-122"/>
                <a:ea typeface="微软雅黑" panose="020B0503020204020204" pitchFamily="34" charset="-122"/>
              </a:rPr>
              <a:t>） 发现水星轨道没有按照牛顿的引力理论，形成应有的形状。它跟牛顿的理论有一个很小很小的偏差，一些当时被接受的解释是，牛顿的理论或多或少是正确的，但是需要一些小小的调整。</a:t>
            </a:r>
            <a:r>
              <a:rPr lang="en-US" altLang="zh-CN" sz="900" dirty="0">
                <a:solidFill>
                  <a:srgbClr val="FDFDFD"/>
                </a:solidFill>
                <a:latin typeface="微软雅黑" panose="020B0503020204020204" pitchFamily="34" charset="-122"/>
                <a:ea typeface="微软雅黑" panose="020B0503020204020204" pitchFamily="34" charset="-122"/>
              </a:rPr>
              <a:t>1916 </a:t>
            </a:r>
            <a:r>
              <a:rPr lang="zh-CN" altLang="en-US" sz="900" dirty="0">
                <a:solidFill>
                  <a:srgbClr val="FDFDFD"/>
                </a:solidFill>
                <a:latin typeface="微软雅黑" panose="020B0503020204020204" pitchFamily="34" charset="-122"/>
                <a:ea typeface="微软雅黑" panose="020B0503020204020204" pitchFamily="34" charset="-122"/>
              </a:rPr>
              <a:t>年，爱因斯坦表明这一偏差可以很好地通过他的广义相对论来解释，这一理论从根本上不同于牛顿引力理论，并且基于更复杂的数学。尽管有额外的复杂性，但我们今天已经接受了爱因斯坦的解释，而牛顿的引力理论，即便是调整过的形式，也是错误的。这某种程度上是因为我们现在知道了爱因斯坦的理论解释了许多牛顿的理论难以解释的现象。此外，更令人印象深刻的是，爱因斯坦的理论准确的预测了一些牛顿的理论完全没有预测的现象。但这些令人印象深刻的优点在早期并不是显而易见的。如果一个人仅仅是以朴素这一理由来判断，那么更好的理论就会是某种调整后的牛顿理论。</a:t>
            </a:r>
            <a:endParaRPr lang="zh-CN" altLang="en-US" sz="900" dirty="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出自【趣你的PPT】(微信:qunideppt)：最优质的PPT资源库"/>
          <p:cNvSpPr/>
          <p:nvPr/>
        </p:nvSpPr>
        <p:spPr>
          <a:xfrm>
            <a:off x="6659203" y="1712431"/>
            <a:ext cx="3279515" cy="462161"/>
          </a:xfrm>
          <a:prstGeom prst="roundRect">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endParaRPr>
          </a:p>
        </p:txBody>
      </p:sp>
      <p:sp>
        <p:nvSpPr>
          <p:cNvPr id="28" name="出自【趣你的PPT】(微信:qunideppt)：最优质的PPT资源库"/>
          <p:cNvSpPr txBox="1"/>
          <p:nvPr/>
        </p:nvSpPr>
        <p:spPr>
          <a:xfrm>
            <a:off x="6899974" y="1780376"/>
            <a:ext cx="2797972" cy="338554"/>
          </a:xfrm>
          <a:prstGeom prst="rect">
            <a:avLst/>
          </a:prstGeom>
          <a:noFill/>
        </p:spPr>
        <p:txBody>
          <a:bodyPr wrap="square" rtlCol="0">
            <a:spAutoFit/>
          </a:bodyPr>
          <a:lstStyle/>
          <a:p>
            <a:pPr lvl="0"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“新”自然粒子的发现</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出自【趣你的PPT】(微信:qunideppt)：最优质的PPT资源库"/>
          <p:cNvSpPr/>
          <p:nvPr/>
        </p:nvSpPr>
        <p:spPr>
          <a:xfrm>
            <a:off x="6659203" y="3967269"/>
            <a:ext cx="3279515" cy="462161"/>
          </a:xfrm>
          <a:prstGeom prst="roundRect">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endParaRPr>
          </a:p>
        </p:txBody>
      </p:sp>
      <p:sp>
        <p:nvSpPr>
          <p:cNvPr id="30" name="出自【趣你的PPT】(微信:qunideppt)：最优质的PPT资源库"/>
          <p:cNvSpPr txBox="1"/>
          <p:nvPr/>
        </p:nvSpPr>
        <p:spPr>
          <a:xfrm>
            <a:off x="6899974" y="4012574"/>
            <a:ext cx="2797972" cy="338554"/>
          </a:xfrm>
          <a:prstGeom prst="rect">
            <a:avLst/>
          </a:prstGeom>
          <a:noFill/>
        </p:spPr>
        <p:txBody>
          <a:bodyPr wrap="square" rtlCol="0">
            <a:spAutoFit/>
          </a:bodyPr>
          <a:lstStyle/>
          <a:p>
            <a:pPr lvl="0"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水星轨迹偏差</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1" name="Group 30出自【趣你的PPT】(微信:qunideppt)：最优质的PPT资源库"/>
          <p:cNvGrpSpPr/>
          <p:nvPr/>
        </p:nvGrpSpPr>
        <p:grpSpPr>
          <a:xfrm>
            <a:off x="450714" y="304801"/>
            <a:ext cx="742950" cy="495300"/>
            <a:chOff x="431663" y="266700"/>
            <a:chExt cx="952705" cy="635137"/>
          </a:xfrm>
        </p:grpSpPr>
        <p:sp>
          <p:nvSpPr>
            <p:cNvPr id="32"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3"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grpSp>
      <p:sp>
        <p:nvSpPr>
          <p:cNvPr id="16" name="出自【趣你的PPT】(微信:qunideppt)：最优质的PPT资源库">
            <a:extLst>
              <a:ext uri="{FF2B5EF4-FFF2-40B4-BE49-F238E27FC236}">
                <a16:creationId xmlns:a16="http://schemas.microsoft.com/office/drawing/2014/main" id="{66565F41-A4ED-474A-98EC-48FD346A99F1}"/>
              </a:ext>
            </a:extLst>
          </p:cNvPr>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13518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出自【趣你的PPT】(微信:qunideppt)：最优质的PPT资源库"/>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a:extLst>
              <a:ext uri="{FF2B5EF4-FFF2-40B4-BE49-F238E27FC236}">
                <a16:creationId xmlns:a16="http://schemas.microsoft.com/office/drawing/2014/main" id="{C32DBA7C-D657-4C00-B5DC-6CE2349820EB}"/>
              </a:ext>
            </a:extLst>
          </p:cNvPr>
          <p:cNvPicPr>
            <a:picLocks noChangeAspect="1"/>
          </p:cNvPicPr>
          <p:nvPr/>
        </p:nvPicPr>
        <p:blipFill>
          <a:blip r:embed="rId3"/>
          <a:stretch>
            <a:fillRect/>
          </a:stretch>
        </p:blipFill>
        <p:spPr>
          <a:xfrm>
            <a:off x="1193664" y="2207702"/>
            <a:ext cx="4591050" cy="2876550"/>
          </a:xfrm>
          <a:prstGeom prst="rect">
            <a:avLst/>
          </a:prstGeom>
        </p:spPr>
      </p:pic>
      <p:pic>
        <p:nvPicPr>
          <p:cNvPr id="1028" name="Picture 4" descr="https://timgsa.baidu.com/timg?image&amp;quality=80&amp;size=b9999_10000&amp;sec=1512211391689&amp;di=12042d5266d2978335ecc27562051ada&amp;imgtype=0&amp;src=http%3A%2F%2Fimgsrc.baidu.com%2Fimage%2Fc0%253Dshijue1%252C0%252C0%252C294%252C40%2Fsign%3D6628fb442f2dd42a4b0409e86b5231c0%2F2934349b033b5bb578e88ed33cd3d539b600bce4.jpg">
            <a:extLst>
              <a:ext uri="{FF2B5EF4-FFF2-40B4-BE49-F238E27FC236}">
                <a16:creationId xmlns:a16="http://schemas.microsoft.com/office/drawing/2014/main" id="{02A7682B-C3A7-46CF-9AD6-97EAEB7AD82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2" b="8148"/>
          <a:stretch/>
        </p:blipFill>
        <p:spPr bwMode="auto">
          <a:xfrm>
            <a:off x="7048500" y="2207702"/>
            <a:ext cx="4021225"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02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出自【趣你的PPT】(微信:qunideppt)：最优质的PPT资源库"/>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8F80D68A-F5EA-4B4A-914F-1187A0AA915E}"/>
              </a:ext>
            </a:extLst>
          </p:cNvPr>
          <p:cNvPicPr>
            <a:picLocks noChangeAspect="1"/>
          </p:cNvPicPr>
          <p:nvPr/>
        </p:nvPicPr>
        <p:blipFill>
          <a:blip r:embed="rId3"/>
          <a:stretch>
            <a:fillRect/>
          </a:stretch>
        </p:blipFill>
        <p:spPr>
          <a:xfrm>
            <a:off x="946014" y="1368680"/>
            <a:ext cx="6410325" cy="4695825"/>
          </a:xfrm>
          <a:prstGeom prst="rect">
            <a:avLst/>
          </a:prstGeom>
        </p:spPr>
      </p:pic>
      <p:pic>
        <p:nvPicPr>
          <p:cNvPr id="2050" name="Picture 2" descr="https://timgsa.baidu.com/timg?image&amp;quality=80&amp;size=b9999_10000&amp;sec=1512212620728&amp;di=cec5aa0d200f7899cd49ca9527fa0f07&amp;imgtype=0&amp;src=http%3A%2F%2Fd.hiphotos.baidu.com%2Fbaike%2Fpic%2Fitem%2Fb151f8198618367a3138527324738bd4b21ce5ef.jpg">
            <a:extLst>
              <a:ext uri="{FF2B5EF4-FFF2-40B4-BE49-F238E27FC236}">
                <a16:creationId xmlns:a16="http://schemas.microsoft.com/office/drawing/2014/main" id="{1C4FB54A-EEA1-4553-8A04-F8DD24B6B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461" y="1368679"/>
            <a:ext cx="3664266"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81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出自【趣你的PPT】(微信:qunideppt)：最优质的PPT资源库"/>
          <p:cNvGrpSpPr/>
          <p:nvPr/>
        </p:nvGrpSpPr>
        <p:grpSpPr>
          <a:xfrm>
            <a:off x="450714" y="304801"/>
            <a:ext cx="742950" cy="495300"/>
            <a:chOff x="431663" y="266700"/>
            <a:chExt cx="952705" cy="635137"/>
          </a:xfrm>
        </p:grpSpPr>
        <p:sp>
          <p:nvSpPr>
            <p:cNvPr id="4" name="出自【趣你的PPT】(微信:qunideppt)：最优质的PPT资源库"/>
            <p:cNvSpPr/>
            <p:nvPr/>
          </p:nvSpPr>
          <p:spPr>
            <a:xfrm>
              <a:off x="431663"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出自【趣你的PPT】(微信:qunideppt)：最优质的PPT资源库"/>
            <p:cNvSpPr/>
            <p:nvPr/>
          </p:nvSpPr>
          <p:spPr>
            <a:xfrm>
              <a:off x="749231" y="266700"/>
              <a:ext cx="635137" cy="635137"/>
            </a:xfrm>
            <a:prstGeom prst="ellipse">
              <a:avLst/>
            </a:prstGeom>
            <a:noFill/>
            <a:ln w="12700">
              <a:solidFill>
                <a:schemeClr val="bg1">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出自【趣你的PPT】(微信:qunideppt)：最优质的PPT资源库"/>
          <p:cNvSpPr txBox="1"/>
          <p:nvPr/>
        </p:nvSpPr>
        <p:spPr>
          <a:xfrm>
            <a:off x="1441313" y="351446"/>
            <a:ext cx="2960569" cy="430887"/>
          </a:xfrm>
          <a:prstGeom prst="rect">
            <a:avLst/>
          </a:prstGeom>
          <a:noFill/>
        </p:spPr>
        <p:txBody>
          <a:bodyPr wrap="square" lIns="0" tIns="0" rIns="0" bIns="0" rtlCol="0" anchor="t" anchorCtr="0">
            <a:spAutoFit/>
          </a:bodyPr>
          <a:lstStyle/>
          <a:p>
            <a:pPr defTabSz="1216817">
              <a:spcBef>
                <a:spcPct val="20000"/>
              </a:spcBef>
              <a:defRPr/>
            </a:pP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descr="https://timgsa.baidu.com/timg?image&amp;quality=80&amp;size=b9999_10000&amp;sec=1512212297494&amp;di=4476b59630d0a845a7e257eaf53fdb43&amp;imgtype=0&amp;src=http%3A%2F%2Fwww.qbaobei.com%2FUploads%2FEditor%2F2015-07-23%2F55b05a86629b1.jpg">
            <a:extLst>
              <a:ext uri="{FF2B5EF4-FFF2-40B4-BE49-F238E27FC236}">
                <a16:creationId xmlns:a16="http://schemas.microsoft.com/office/drawing/2014/main" id="{E882BA7F-A9B9-481E-8A01-AAD302A37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4" y="2636581"/>
            <a:ext cx="3810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26B6804-B415-4583-BC83-87416BC6F018}"/>
              </a:ext>
            </a:extLst>
          </p:cNvPr>
          <p:cNvPicPr>
            <a:picLocks noChangeAspect="1"/>
          </p:cNvPicPr>
          <p:nvPr/>
        </p:nvPicPr>
        <p:blipFill>
          <a:blip r:embed="rId4"/>
          <a:stretch>
            <a:fillRect/>
          </a:stretch>
        </p:blipFill>
        <p:spPr>
          <a:xfrm>
            <a:off x="5537250" y="1536443"/>
            <a:ext cx="5895975" cy="4581525"/>
          </a:xfrm>
          <a:prstGeom prst="rect">
            <a:avLst/>
          </a:prstGeom>
        </p:spPr>
      </p:pic>
    </p:spTree>
    <p:extLst>
      <p:ext uri="{BB962C8B-B14F-4D97-AF65-F5344CB8AC3E}">
        <p14:creationId xmlns:p14="http://schemas.microsoft.com/office/powerpoint/2010/main" val="8595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TotalTime>
  <Words>2238</Words>
  <Application>Microsoft Office PowerPoint</Application>
  <PresentationFormat>宽屏</PresentationFormat>
  <Paragraphs>132</Paragraphs>
  <Slides>30</Slides>
  <Notes>14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30</vt:i4>
      </vt:variant>
    </vt:vector>
  </HeadingPairs>
  <TitlesOfParts>
    <vt:vector size="39" baseType="lpstr">
      <vt:lpstr>Open Sans</vt:lpstr>
      <vt:lpstr>等线</vt:lpstr>
      <vt:lpstr>宋体</vt:lpstr>
      <vt:lpstr>微软雅黑</vt:lpstr>
      <vt:lpstr>Arial</vt:lpstr>
      <vt:lpstr>Calibri</vt:lpstr>
      <vt:lpstr>Calibri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Mao</dc:creator>
  <cp:lastModifiedBy>lin</cp:lastModifiedBy>
  <cp:revision>83</cp:revision>
  <dcterms:created xsi:type="dcterms:W3CDTF">2015-07-03T01:04:22Z</dcterms:created>
  <dcterms:modified xsi:type="dcterms:W3CDTF">2017-12-04T15:57:04Z</dcterms:modified>
</cp:coreProperties>
</file>